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4"/>
  </p:sldMasterIdLst>
  <p:sldIdLst>
    <p:sldId id="261" r:id="rId5"/>
    <p:sldId id="266" r:id="rId6"/>
    <p:sldId id="265" r:id="rId7"/>
    <p:sldId id="268" r:id="rId8"/>
    <p:sldId id="263" r:id="rId9"/>
    <p:sldId id="269" r:id="rId10"/>
    <p:sldId id="270" r:id="rId11"/>
    <p:sldId id="271" r:id="rId12"/>
    <p:sldId id="273" r:id="rId13"/>
    <p:sldId id="278" r:id="rId14"/>
    <p:sldId id="279" r:id="rId15"/>
    <p:sldId id="280" r:id="rId16"/>
    <p:sldId id="281" r:id="rId17"/>
    <p:sldId id="282" r:id="rId18"/>
    <p:sldId id="285" r:id="rId19"/>
    <p:sldId id="283" r:id="rId20"/>
    <p:sldId id="284" r:id="rId21"/>
    <p:sldId id="28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D01"/>
    <a:srgbClr val="FF9933"/>
    <a:srgbClr val="FFB06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 /><Relationship Id="rId13" Type="http://schemas.openxmlformats.org/officeDocument/2006/relationships/slide" Target="slides/slide9.xml" /><Relationship Id="rId18" Type="http://schemas.openxmlformats.org/officeDocument/2006/relationships/slide" Target="slides/slide14.xml" /><Relationship Id="rId26" Type="http://schemas.openxmlformats.org/officeDocument/2006/relationships/tableStyles" Target="tableStyles.xml" /><Relationship Id="rId3" Type="http://schemas.openxmlformats.org/officeDocument/2006/relationships/customXml" Target="../customXml/item3.xml" /><Relationship Id="rId21" Type="http://schemas.openxmlformats.org/officeDocument/2006/relationships/slide" Target="slides/slide17.xml" /><Relationship Id="rId7" Type="http://schemas.openxmlformats.org/officeDocument/2006/relationships/slide" Target="slides/slide3.xml" /><Relationship Id="rId12" Type="http://schemas.openxmlformats.org/officeDocument/2006/relationships/slide" Target="slides/slide8.xml" /><Relationship Id="rId17" Type="http://schemas.openxmlformats.org/officeDocument/2006/relationships/slide" Target="slides/slide13.xml" /><Relationship Id="rId25" Type="http://schemas.openxmlformats.org/officeDocument/2006/relationships/theme" Target="theme/theme1.xml" /><Relationship Id="rId2" Type="http://schemas.openxmlformats.org/officeDocument/2006/relationships/customXml" Target="../customXml/item2.xml" /><Relationship Id="rId16" Type="http://schemas.openxmlformats.org/officeDocument/2006/relationships/slide" Target="slides/slide12.xml" /><Relationship Id="rId20" Type="http://schemas.openxmlformats.org/officeDocument/2006/relationships/slide" Target="slides/slide16.xml" /><Relationship Id="rId1" Type="http://schemas.openxmlformats.org/officeDocument/2006/relationships/customXml" Target="../customXml/item1.xml" /><Relationship Id="rId6" Type="http://schemas.openxmlformats.org/officeDocument/2006/relationships/slide" Target="slides/slide2.xml" /><Relationship Id="rId11" Type="http://schemas.openxmlformats.org/officeDocument/2006/relationships/slide" Target="slides/slide7.xml" /><Relationship Id="rId24" Type="http://schemas.openxmlformats.org/officeDocument/2006/relationships/viewProps" Target="viewProps.xml" /><Relationship Id="rId5" Type="http://schemas.openxmlformats.org/officeDocument/2006/relationships/slide" Target="slides/slide1.xml" /><Relationship Id="rId15" Type="http://schemas.openxmlformats.org/officeDocument/2006/relationships/slide" Target="slides/slide11.xml" /><Relationship Id="rId23" Type="http://schemas.openxmlformats.org/officeDocument/2006/relationships/presProps" Target="presProps.xml" /><Relationship Id="rId10" Type="http://schemas.openxmlformats.org/officeDocument/2006/relationships/slide" Target="slides/slide6.xml" /><Relationship Id="rId19" Type="http://schemas.openxmlformats.org/officeDocument/2006/relationships/slide" Target="slides/slide15.xml" /><Relationship Id="rId4" Type="http://schemas.openxmlformats.org/officeDocument/2006/relationships/slideMaster" Target="slideMasters/slideMaster1.xml" /><Relationship Id="rId9" Type="http://schemas.openxmlformats.org/officeDocument/2006/relationships/slide" Target="slides/slide5.xml" /><Relationship Id="rId14" Type="http://schemas.openxmlformats.org/officeDocument/2006/relationships/slide" Target="slides/slide10.xml" /><Relationship Id="rId22" Type="http://schemas.openxmlformats.org/officeDocument/2006/relationships/slide" Target="slides/slide18.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93B29-68C5-5D81-97F8-C81AA7D43B6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3B909AEC-0955-4F0E-B1C2-3C7E7D72D9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4C3B5626-489D-5AA2-D2D9-3EA568B474D3}"/>
              </a:ext>
            </a:extLst>
          </p:cNvPr>
          <p:cNvSpPr>
            <a:spLocks noGrp="1"/>
          </p:cNvSpPr>
          <p:nvPr>
            <p:ph type="dt" sz="half" idx="10"/>
          </p:nvPr>
        </p:nvSpPr>
        <p:spPr/>
        <p:txBody>
          <a:bodyPr/>
          <a:lstStyle/>
          <a:p>
            <a:fld id="{B307E590-F0BC-4BE1-B8FC-8DF6C51BBA99}" type="datetimeFigureOut">
              <a:rPr lang="en-CA" smtClean="0"/>
              <a:t>2025-08-17</a:t>
            </a:fld>
            <a:endParaRPr lang="en-CA"/>
          </a:p>
        </p:txBody>
      </p:sp>
      <p:sp>
        <p:nvSpPr>
          <p:cNvPr id="5" name="Footer Placeholder 4">
            <a:extLst>
              <a:ext uri="{FF2B5EF4-FFF2-40B4-BE49-F238E27FC236}">
                <a16:creationId xmlns:a16="http://schemas.microsoft.com/office/drawing/2014/main" id="{BB89A39A-75C9-A2DE-82DD-6A6DE6DCF19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B2F0114F-1771-49F5-CF35-7D3256D29CFA}"/>
              </a:ext>
            </a:extLst>
          </p:cNvPr>
          <p:cNvSpPr>
            <a:spLocks noGrp="1"/>
          </p:cNvSpPr>
          <p:nvPr>
            <p:ph type="sldNum" sz="quarter" idx="12"/>
          </p:nvPr>
        </p:nvSpPr>
        <p:spPr/>
        <p:txBody>
          <a:bodyPr/>
          <a:lstStyle/>
          <a:p>
            <a:fld id="{2D67A8BC-9569-4A34-98F0-2224572D3431}" type="slidenum">
              <a:rPr lang="en-CA" smtClean="0"/>
              <a:t>‹#›</a:t>
            </a:fld>
            <a:endParaRPr lang="en-CA"/>
          </a:p>
        </p:txBody>
      </p:sp>
    </p:spTree>
    <p:extLst>
      <p:ext uri="{BB962C8B-B14F-4D97-AF65-F5344CB8AC3E}">
        <p14:creationId xmlns:p14="http://schemas.microsoft.com/office/powerpoint/2010/main" val="2261657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5E232-4798-47CF-7986-ADD4E05C1DD5}"/>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B602E476-E2A4-75B9-1453-48BAF4D3483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9A7D47E1-B134-D8B3-3BD1-7DABB10DB391}"/>
              </a:ext>
            </a:extLst>
          </p:cNvPr>
          <p:cNvSpPr>
            <a:spLocks noGrp="1"/>
          </p:cNvSpPr>
          <p:nvPr>
            <p:ph type="dt" sz="half" idx="10"/>
          </p:nvPr>
        </p:nvSpPr>
        <p:spPr/>
        <p:txBody>
          <a:bodyPr/>
          <a:lstStyle/>
          <a:p>
            <a:fld id="{B307E590-F0BC-4BE1-B8FC-8DF6C51BBA99}" type="datetimeFigureOut">
              <a:rPr lang="en-CA" smtClean="0"/>
              <a:t>2025-08-17</a:t>
            </a:fld>
            <a:endParaRPr lang="en-CA"/>
          </a:p>
        </p:txBody>
      </p:sp>
      <p:sp>
        <p:nvSpPr>
          <p:cNvPr id="5" name="Footer Placeholder 4">
            <a:extLst>
              <a:ext uri="{FF2B5EF4-FFF2-40B4-BE49-F238E27FC236}">
                <a16:creationId xmlns:a16="http://schemas.microsoft.com/office/drawing/2014/main" id="{5B912341-84D6-1A73-D929-543FDEC99654}"/>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09F4F31B-AB05-53A6-3F2B-1392081792DD}"/>
              </a:ext>
            </a:extLst>
          </p:cNvPr>
          <p:cNvSpPr>
            <a:spLocks noGrp="1"/>
          </p:cNvSpPr>
          <p:nvPr>
            <p:ph type="sldNum" sz="quarter" idx="12"/>
          </p:nvPr>
        </p:nvSpPr>
        <p:spPr/>
        <p:txBody>
          <a:bodyPr/>
          <a:lstStyle/>
          <a:p>
            <a:fld id="{2D67A8BC-9569-4A34-98F0-2224572D3431}" type="slidenum">
              <a:rPr lang="en-CA" smtClean="0"/>
              <a:t>‹#›</a:t>
            </a:fld>
            <a:endParaRPr lang="en-CA"/>
          </a:p>
        </p:txBody>
      </p:sp>
    </p:spTree>
    <p:extLst>
      <p:ext uri="{BB962C8B-B14F-4D97-AF65-F5344CB8AC3E}">
        <p14:creationId xmlns:p14="http://schemas.microsoft.com/office/powerpoint/2010/main" val="2888448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012153C-71BC-AE54-6906-311B8729F3D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1052A225-CF30-1EE3-C68C-AAA00663A9E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1A1D4A5-DAD5-BF27-5C52-2FE65DB4A5F6}"/>
              </a:ext>
            </a:extLst>
          </p:cNvPr>
          <p:cNvSpPr>
            <a:spLocks noGrp="1"/>
          </p:cNvSpPr>
          <p:nvPr>
            <p:ph type="dt" sz="half" idx="10"/>
          </p:nvPr>
        </p:nvSpPr>
        <p:spPr/>
        <p:txBody>
          <a:bodyPr/>
          <a:lstStyle/>
          <a:p>
            <a:fld id="{B307E590-F0BC-4BE1-B8FC-8DF6C51BBA99}" type="datetimeFigureOut">
              <a:rPr lang="en-CA" smtClean="0"/>
              <a:t>2025-08-17</a:t>
            </a:fld>
            <a:endParaRPr lang="en-CA"/>
          </a:p>
        </p:txBody>
      </p:sp>
      <p:sp>
        <p:nvSpPr>
          <p:cNvPr id="5" name="Footer Placeholder 4">
            <a:extLst>
              <a:ext uri="{FF2B5EF4-FFF2-40B4-BE49-F238E27FC236}">
                <a16:creationId xmlns:a16="http://schemas.microsoft.com/office/drawing/2014/main" id="{59DF3702-D22E-7DC8-4591-D71DFA4EC8B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3E491A6C-9875-A5D9-7948-1648090E0D0C}"/>
              </a:ext>
            </a:extLst>
          </p:cNvPr>
          <p:cNvSpPr>
            <a:spLocks noGrp="1"/>
          </p:cNvSpPr>
          <p:nvPr>
            <p:ph type="sldNum" sz="quarter" idx="12"/>
          </p:nvPr>
        </p:nvSpPr>
        <p:spPr/>
        <p:txBody>
          <a:bodyPr/>
          <a:lstStyle/>
          <a:p>
            <a:fld id="{2D67A8BC-9569-4A34-98F0-2224572D3431}" type="slidenum">
              <a:rPr lang="en-CA" smtClean="0"/>
              <a:t>‹#›</a:t>
            </a:fld>
            <a:endParaRPr lang="en-CA"/>
          </a:p>
        </p:txBody>
      </p:sp>
    </p:spTree>
    <p:extLst>
      <p:ext uri="{BB962C8B-B14F-4D97-AF65-F5344CB8AC3E}">
        <p14:creationId xmlns:p14="http://schemas.microsoft.com/office/powerpoint/2010/main" val="4281409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4A958-1489-C274-7446-C75E68C65A0C}"/>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AD5E9522-B9EA-6D3A-D6EB-180CF00B0CE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50CB1245-8EB2-3AFB-DAD5-B2C74ADCF368}"/>
              </a:ext>
            </a:extLst>
          </p:cNvPr>
          <p:cNvSpPr>
            <a:spLocks noGrp="1"/>
          </p:cNvSpPr>
          <p:nvPr>
            <p:ph type="dt" sz="half" idx="10"/>
          </p:nvPr>
        </p:nvSpPr>
        <p:spPr/>
        <p:txBody>
          <a:bodyPr/>
          <a:lstStyle/>
          <a:p>
            <a:fld id="{B307E590-F0BC-4BE1-B8FC-8DF6C51BBA99}" type="datetimeFigureOut">
              <a:rPr lang="en-CA" smtClean="0"/>
              <a:t>2025-08-17</a:t>
            </a:fld>
            <a:endParaRPr lang="en-CA"/>
          </a:p>
        </p:txBody>
      </p:sp>
      <p:sp>
        <p:nvSpPr>
          <p:cNvPr id="5" name="Footer Placeholder 4">
            <a:extLst>
              <a:ext uri="{FF2B5EF4-FFF2-40B4-BE49-F238E27FC236}">
                <a16:creationId xmlns:a16="http://schemas.microsoft.com/office/drawing/2014/main" id="{40D999BB-AE79-3435-9592-B2802D011D3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4D9E8F08-E98F-8DA3-8F90-F60ED07434E4}"/>
              </a:ext>
            </a:extLst>
          </p:cNvPr>
          <p:cNvSpPr>
            <a:spLocks noGrp="1"/>
          </p:cNvSpPr>
          <p:nvPr>
            <p:ph type="sldNum" sz="quarter" idx="12"/>
          </p:nvPr>
        </p:nvSpPr>
        <p:spPr/>
        <p:txBody>
          <a:bodyPr/>
          <a:lstStyle/>
          <a:p>
            <a:fld id="{2D67A8BC-9569-4A34-98F0-2224572D3431}" type="slidenum">
              <a:rPr lang="en-CA" smtClean="0"/>
              <a:t>‹#›</a:t>
            </a:fld>
            <a:endParaRPr lang="en-CA"/>
          </a:p>
        </p:txBody>
      </p:sp>
    </p:spTree>
    <p:extLst>
      <p:ext uri="{BB962C8B-B14F-4D97-AF65-F5344CB8AC3E}">
        <p14:creationId xmlns:p14="http://schemas.microsoft.com/office/powerpoint/2010/main" val="3315539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3BE7A-0E15-DC07-1738-8D4B1E75DD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2D8937E5-2571-BE9D-0395-B5C4D02A79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A71FCC-E4DF-587C-D528-1D8EB4583566}"/>
              </a:ext>
            </a:extLst>
          </p:cNvPr>
          <p:cNvSpPr>
            <a:spLocks noGrp="1"/>
          </p:cNvSpPr>
          <p:nvPr>
            <p:ph type="dt" sz="half" idx="10"/>
          </p:nvPr>
        </p:nvSpPr>
        <p:spPr/>
        <p:txBody>
          <a:bodyPr/>
          <a:lstStyle/>
          <a:p>
            <a:fld id="{B307E590-F0BC-4BE1-B8FC-8DF6C51BBA99}" type="datetimeFigureOut">
              <a:rPr lang="en-CA" smtClean="0"/>
              <a:t>2025-08-17</a:t>
            </a:fld>
            <a:endParaRPr lang="en-CA"/>
          </a:p>
        </p:txBody>
      </p:sp>
      <p:sp>
        <p:nvSpPr>
          <p:cNvPr id="5" name="Footer Placeholder 4">
            <a:extLst>
              <a:ext uri="{FF2B5EF4-FFF2-40B4-BE49-F238E27FC236}">
                <a16:creationId xmlns:a16="http://schemas.microsoft.com/office/drawing/2014/main" id="{9760C95D-840C-661C-F291-C28D1D261DA8}"/>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2C292224-7B6C-D842-B769-2C1FFE292401}"/>
              </a:ext>
            </a:extLst>
          </p:cNvPr>
          <p:cNvSpPr>
            <a:spLocks noGrp="1"/>
          </p:cNvSpPr>
          <p:nvPr>
            <p:ph type="sldNum" sz="quarter" idx="12"/>
          </p:nvPr>
        </p:nvSpPr>
        <p:spPr/>
        <p:txBody>
          <a:bodyPr/>
          <a:lstStyle/>
          <a:p>
            <a:fld id="{2D67A8BC-9569-4A34-98F0-2224572D3431}" type="slidenum">
              <a:rPr lang="en-CA" smtClean="0"/>
              <a:t>‹#›</a:t>
            </a:fld>
            <a:endParaRPr lang="en-CA"/>
          </a:p>
        </p:txBody>
      </p:sp>
    </p:spTree>
    <p:extLst>
      <p:ext uri="{BB962C8B-B14F-4D97-AF65-F5344CB8AC3E}">
        <p14:creationId xmlns:p14="http://schemas.microsoft.com/office/powerpoint/2010/main" val="225638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FEF18-BB76-EBA6-8733-65620C105F7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7EFC9C12-2C12-68F7-12E9-EE064FD0DD1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B333536A-2F01-888E-75EE-34E148D9EE2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3F420EE1-D054-0074-8CF8-E098FF616917}"/>
              </a:ext>
            </a:extLst>
          </p:cNvPr>
          <p:cNvSpPr>
            <a:spLocks noGrp="1"/>
          </p:cNvSpPr>
          <p:nvPr>
            <p:ph type="dt" sz="half" idx="10"/>
          </p:nvPr>
        </p:nvSpPr>
        <p:spPr/>
        <p:txBody>
          <a:bodyPr/>
          <a:lstStyle/>
          <a:p>
            <a:fld id="{B307E590-F0BC-4BE1-B8FC-8DF6C51BBA99}" type="datetimeFigureOut">
              <a:rPr lang="en-CA" smtClean="0"/>
              <a:t>2025-08-17</a:t>
            </a:fld>
            <a:endParaRPr lang="en-CA"/>
          </a:p>
        </p:txBody>
      </p:sp>
      <p:sp>
        <p:nvSpPr>
          <p:cNvPr id="6" name="Footer Placeholder 5">
            <a:extLst>
              <a:ext uri="{FF2B5EF4-FFF2-40B4-BE49-F238E27FC236}">
                <a16:creationId xmlns:a16="http://schemas.microsoft.com/office/drawing/2014/main" id="{0FC2C122-0DA8-469C-83A3-754A70D5DFA4}"/>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2973A9DD-29C3-A634-40EA-6781123F371F}"/>
              </a:ext>
            </a:extLst>
          </p:cNvPr>
          <p:cNvSpPr>
            <a:spLocks noGrp="1"/>
          </p:cNvSpPr>
          <p:nvPr>
            <p:ph type="sldNum" sz="quarter" idx="12"/>
          </p:nvPr>
        </p:nvSpPr>
        <p:spPr/>
        <p:txBody>
          <a:bodyPr/>
          <a:lstStyle/>
          <a:p>
            <a:fld id="{2D67A8BC-9569-4A34-98F0-2224572D3431}" type="slidenum">
              <a:rPr lang="en-CA" smtClean="0"/>
              <a:t>‹#›</a:t>
            </a:fld>
            <a:endParaRPr lang="en-CA"/>
          </a:p>
        </p:txBody>
      </p:sp>
    </p:spTree>
    <p:extLst>
      <p:ext uri="{BB962C8B-B14F-4D97-AF65-F5344CB8AC3E}">
        <p14:creationId xmlns:p14="http://schemas.microsoft.com/office/powerpoint/2010/main" val="1662801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0021B-351C-3B2D-38E8-11C5EBAF303D}"/>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080AFAD4-06F0-1655-2823-62083406CE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89A8695-A711-7EF7-3019-D506C46EF2F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8D790C5D-16BB-F5AE-B34F-BD3BCB2DAA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4B19F1C-4221-80FE-C6A1-A8A70491559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3B7E1BAB-6349-47CF-163A-E836DEB101E6}"/>
              </a:ext>
            </a:extLst>
          </p:cNvPr>
          <p:cNvSpPr>
            <a:spLocks noGrp="1"/>
          </p:cNvSpPr>
          <p:nvPr>
            <p:ph type="dt" sz="half" idx="10"/>
          </p:nvPr>
        </p:nvSpPr>
        <p:spPr/>
        <p:txBody>
          <a:bodyPr/>
          <a:lstStyle/>
          <a:p>
            <a:fld id="{B307E590-F0BC-4BE1-B8FC-8DF6C51BBA99}" type="datetimeFigureOut">
              <a:rPr lang="en-CA" smtClean="0"/>
              <a:t>2025-08-17</a:t>
            </a:fld>
            <a:endParaRPr lang="en-CA"/>
          </a:p>
        </p:txBody>
      </p:sp>
      <p:sp>
        <p:nvSpPr>
          <p:cNvPr id="8" name="Footer Placeholder 7">
            <a:extLst>
              <a:ext uri="{FF2B5EF4-FFF2-40B4-BE49-F238E27FC236}">
                <a16:creationId xmlns:a16="http://schemas.microsoft.com/office/drawing/2014/main" id="{0AAF1A23-156F-26F0-5D9A-4E2860EA83D1}"/>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41D63CEE-C27A-3E14-85B4-7366A5848806}"/>
              </a:ext>
            </a:extLst>
          </p:cNvPr>
          <p:cNvSpPr>
            <a:spLocks noGrp="1"/>
          </p:cNvSpPr>
          <p:nvPr>
            <p:ph type="sldNum" sz="quarter" idx="12"/>
          </p:nvPr>
        </p:nvSpPr>
        <p:spPr/>
        <p:txBody>
          <a:bodyPr/>
          <a:lstStyle/>
          <a:p>
            <a:fld id="{2D67A8BC-9569-4A34-98F0-2224572D3431}" type="slidenum">
              <a:rPr lang="en-CA" smtClean="0"/>
              <a:t>‹#›</a:t>
            </a:fld>
            <a:endParaRPr lang="en-CA"/>
          </a:p>
        </p:txBody>
      </p:sp>
    </p:spTree>
    <p:extLst>
      <p:ext uri="{BB962C8B-B14F-4D97-AF65-F5344CB8AC3E}">
        <p14:creationId xmlns:p14="http://schemas.microsoft.com/office/powerpoint/2010/main" val="3864698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F38A8-4B80-1279-B107-2FDEA6FE7492}"/>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1D8DC710-50B2-FA8E-DA59-C415AB509F11}"/>
              </a:ext>
            </a:extLst>
          </p:cNvPr>
          <p:cNvSpPr>
            <a:spLocks noGrp="1"/>
          </p:cNvSpPr>
          <p:nvPr>
            <p:ph type="dt" sz="half" idx="10"/>
          </p:nvPr>
        </p:nvSpPr>
        <p:spPr/>
        <p:txBody>
          <a:bodyPr/>
          <a:lstStyle/>
          <a:p>
            <a:fld id="{B307E590-F0BC-4BE1-B8FC-8DF6C51BBA99}" type="datetimeFigureOut">
              <a:rPr lang="en-CA" smtClean="0"/>
              <a:t>2025-08-17</a:t>
            </a:fld>
            <a:endParaRPr lang="en-CA"/>
          </a:p>
        </p:txBody>
      </p:sp>
      <p:sp>
        <p:nvSpPr>
          <p:cNvPr id="4" name="Footer Placeholder 3">
            <a:extLst>
              <a:ext uri="{FF2B5EF4-FFF2-40B4-BE49-F238E27FC236}">
                <a16:creationId xmlns:a16="http://schemas.microsoft.com/office/drawing/2014/main" id="{78205EA9-EDCD-6A58-A592-7D537B3512FE}"/>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E77BBA27-5F3A-1E8C-9D31-130DE0DE4929}"/>
              </a:ext>
            </a:extLst>
          </p:cNvPr>
          <p:cNvSpPr>
            <a:spLocks noGrp="1"/>
          </p:cNvSpPr>
          <p:nvPr>
            <p:ph type="sldNum" sz="quarter" idx="12"/>
          </p:nvPr>
        </p:nvSpPr>
        <p:spPr/>
        <p:txBody>
          <a:bodyPr/>
          <a:lstStyle/>
          <a:p>
            <a:fld id="{2D67A8BC-9569-4A34-98F0-2224572D3431}" type="slidenum">
              <a:rPr lang="en-CA" smtClean="0"/>
              <a:t>‹#›</a:t>
            </a:fld>
            <a:endParaRPr lang="en-CA"/>
          </a:p>
        </p:txBody>
      </p:sp>
    </p:spTree>
    <p:extLst>
      <p:ext uri="{BB962C8B-B14F-4D97-AF65-F5344CB8AC3E}">
        <p14:creationId xmlns:p14="http://schemas.microsoft.com/office/powerpoint/2010/main" val="433598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0E12FE-28E7-C861-69DE-1DFD47F9C25C}"/>
              </a:ext>
            </a:extLst>
          </p:cNvPr>
          <p:cNvSpPr>
            <a:spLocks noGrp="1"/>
          </p:cNvSpPr>
          <p:nvPr>
            <p:ph type="dt" sz="half" idx="10"/>
          </p:nvPr>
        </p:nvSpPr>
        <p:spPr/>
        <p:txBody>
          <a:bodyPr/>
          <a:lstStyle/>
          <a:p>
            <a:fld id="{B307E590-F0BC-4BE1-B8FC-8DF6C51BBA99}" type="datetimeFigureOut">
              <a:rPr lang="en-CA" smtClean="0"/>
              <a:t>2025-08-17</a:t>
            </a:fld>
            <a:endParaRPr lang="en-CA"/>
          </a:p>
        </p:txBody>
      </p:sp>
      <p:sp>
        <p:nvSpPr>
          <p:cNvPr id="3" name="Footer Placeholder 2">
            <a:extLst>
              <a:ext uri="{FF2B5EF4-FFF2-40B4-BE49-F238E27FC236}">
                <a16:creationId xmlns:a16="http://schemas.microsoft.com/office/drawing/2014/main" id="{BD3E1DBF-96FC-27C9-7F6F-0272F8414B7B}"/>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D80A2306-3D4C-B799-0F0C-61B39E4468D0}"/>
              </a:ext>
            </a:extLst>
          </p:cNvPr>
          <p:cNvSpPr>
            <a:spLocks noGrp="1"/>
          </p:cNvSpPr>
          <p:nvPr>
            <p:ph type="sldNum" sz="quarter" idx="12"/>
          </p:nvPr>
        </p:nvSpPr>
        <p:spPr/>
        <p:txBody>
          <a:bodyPr/>
          <a:lstStyle/>
          <a:p>
            <a:fld id="{2D67A8BC-9569-4A34-98F0-2224572D3431}" type="slidenum">
              <a:rPr lang="en-CA" smtClean="0"/>
              <a:t>‹#›</a:t>
            </a:fld>
            <a:endParaRPr lang="en-CA"/>
          </a:p>
        </p:txBody>
      </p:sp>
    </p:spTree>
    <p:extLst>
      <p:ext uri="{BB962C8B-B14F-4D97-AF65-F5344CB8AC3E}">
        <p14:creationId xmlns:p14="http://schemas.microsoft.com/office/powerpoint/2010/main" val="2979894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96CF2-8D39-4CDF-A097-3CE4CA54A8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758B1127-868F-9780-72E1-A0807D2F2E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3A321300-40EE-1E5A-58D3-56FA3CE871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783FDF4-F126-5E23-3F80-F0685DC14763}"/>
              </a:ext>
            </a:extLst>
          </p:cNvPr>
          <p:cNvSpPr>
            <a:spLocks noGrp="1"/>
          </p:cNvSpPr>
          <p:nvPr>
            <p:ph type="dt" sz="half" idx="10"/>
          </p:nvPr>
        </p:nvSpPr>
        <p:spPr/>
        <p:txBody>
          <a:bodyPr/>
          <a:lstStyle/>
          <a:p>
            <a:fld id="{B307E590-F0BC-4BE1-B8FC-8DF6C51BBA99}" type="datetimeFigureOut">
              <a:rPr lang="en-CA" smtClean="0"/>
              <a:t>2025-08-17</a:t>
            </a:fld>
            <a:endParaRPr lang="en-CA"/>
          </a:p>
        </p:txBody>
      </p:sp>
      <p:sp>
        <p:nvSpPr>
          <p:cNvPr id="6" name="Footer Placeholder 5">
            <a:extLst>
              <a:ext uri="{FF2B5EF4-FFF2-40B4-BE49-F238E27FC236}">
                <a16:creationId xmlns:a16="http://schemas.microsoft.com/office/drawing/2014/main" id="{EA5AA16D-3715-32E4-E095-A36B9D349D12}"/>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34A53624-4383-46DA-E048-0C39D91D9B72}"/>
              </a:ext>
            </a:extLst>
          </p:cNvPr>
          <p:cNvSpPr>
            <a:spLocks noGrp="1"/>
          </p:cNvSpPr>
          <p:nvPr>
            <p:ph type="sldNum" sz="quarter" idx="12"/>
          </p:nvPr>
        </p:nvSpPr>
        <p:spPr/>
        <p:txBody>
          <a:bodyPr/>
          <a:lstStyle/>
          <a:p>
            <a:fld id="{2D67A8BC-9569-4A34-98F0-2224572D3431}" type="slidenum">
              <a:rPr lang="en-CA" smtClean="0"/>
              <a:t>‹#›</a:t>
            </a:fld>
            <a:endParaRPr lang="en-CA"/>
          </a:p>
        </p:txBody>
      </p:sp>
    </p:spTree>
    <p:extLst>
      <p:ext uri="{BB962C8B-B14F-4D97-AF65-F5344CB8AC3E}">
        <p14:creationId xmlns:p14="http://schemas.microsoft.com/office/powerpoint/2010/main" val="613366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B3760-1538-CA29-858C-CA24B19F8A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4E41AA30-C381-F470-EAF0-11DCE4EA10D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53853B6C-8138-5B10-61DA-29B52F0DC8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844787-4187-EE17-EB3D-AFDB6DCAFBEA}"/>
              </a:ext>
            </a:extLst>
          </p:cNvPr>
          <p:cNvSpPr>
            <a:spLocks noGrp="1"/>
          </p:cNvSpPr>
          <p:nvPr>
            <p:ph type="dt" sz="half" idx="10"/>
          </p:nvPr>
        </p:nvSpPr>
        <p:spPr/>
        <p:txBody>
          <a:bodyPr/>
          <a:lstStyle/>
          <a:p>
            <a:fld id="{B307E590-F0BC-4BE1-B8FC-8DF6C51BBA99}" type="datetimeFigureOut">
              <a:rPr lang="en-CA" smtClean="0"/>
              <a:t>2025-08-17</a:t>
            </a:fld>
            <a:endParaRPr lang="en-CA"/>
          </a:p>
        </p:txBody>
      </p:sp>
      <p:sp>
        <p:nvSpPr>
          <p:cNvPr id="6" name="Footer Placeholder 5">
            <a:extLst>
              <a:ext uri="{FF2B5EF4-FFF2-40B4-BE49-F238E27FC236}">
                <a16:creationId xmlns:a16="http://schemas.microsoft.com/office/drawing/2014/main" id="{E222760C-CB19-C7C1-2675-DA2F5749957B}"/>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B7A02CAB-5431-6589-2E16-1E4272AFDB55}"/>
              </a:ext>
            </a:extLst>
          </p:cNvPr>
          <p:cNvSpPr>
            <a:spLocks noGrp="1"/>
          </p:cNvSpPr>
          <p:nvPr>
            <p:ph type="sldNum" sz="quarter" idx="12"/>
          </p:nvPr>
        </p:nvSpPr>
        <p:spPr/>
        <p:txBody>
          <a:bodyPr/>
          <a:lstStyle/>
          <a:p>
            <a:fld id="{2D67A8BC-9569-4A34-98F0-2224572D3431}" type="slidenum">
              <a:rPr lang="en-CA" smtClean="0"/>
              <a:t>‹#›</a:t>
            </a:fld>
            <a:endParaRPr lang="en-CA"/>
          </a:p>
        </p:txBody>
      </p:sp>
    </p:spTree>
    <p:extLst>
      <p:ext uri="{BB962C8B-B14F-4D97-AF65-F5344CB8AC3E}">
        <p14:creationId xmlns:p14="http://schemas.microsoft.com/office/powerpoint/2010/main" val="2744028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8752CD-95A0-4C43-1B09-2112C691B6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C8B8CDEA-7ED3-9E02-9D34-A7DD9DF9E0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293B8062-80F2-F1B6-B772-21CC0B40BE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07E590-F0BC-4BE1-B8FC-8DF6C51BBA99}" type="datetimeFigureOut">
              <a:rPr lang="en-CA" smtClean="0"/>
              <a:t>2025-08-17</a:t>
            </a:fld>
            <a:endParaRPr lang="en-CA"/>
          </a:p>
        </p:txBody>
      </p:sp>
      <p:sp>
        <p:nvSpPr>
          <p:cNvPr id="5" name="Footer Placeholder 4">
            <a:extLst>
              <a:ext uri="{FF2B5EF4-FFF2-40B4-BE49-F238E27FC236}">
                <a16:creationId xmlns:a16="http://schemas.microsoft.com/office/drawing/2014/main" id="{52D3B540-397E-4279-498A-8F6CCF24BC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DC2AD8EC-217E-A951-D169-4F16F7E67F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67A8BC-9569-4A34-98F0-2224572D3431}" type="slidenum">
              <a:rPr lang="en-CA" smtClean="0"/>
              <a:t>‹#›</a:t>
            </a:fld>
            <a:endParaRPr lang="en-CA"/>
          </a:p>
        </p:txBody>
      </p:sp>
    </p:spTree>
    <p:extLst>
      <p:ext uri="{BB962C8B-B14F-4D97-AF65-F5344CB8AC3E}">
        <p14:creationId xmlns:p14="http://schemas.microsoft.com/office/powerpoint/2010/main" val="303254405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3" Type="http://schemas.openxmlformats.org/officeDocument/2006/relationships/hyperlink" Target="https://www.justice.gc.ca/eng/rp-pr/jr/oip-cjs/p3.html" TargetMode="External" /><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Relationship Id="rId3" Type="http://schemas.openxmlformats.org/officeDocument/2006/relationships/hyperlink" Target="https://www.justice.gc.ca/eng/rp-pr/jr/oip-cjs/p3.html" TargetMode="External" /><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Relationship Id="rId3" Type="http://schemas.openxmlformats.org/officeDocument/2006/relationships/hyperlink" Target="https://www150.statcan.gc.ca/n1/pub/99-011-x/99-011-x2019001-eng.htm" TargetMode="External" /><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Relationship Id="rId3" Type="http://schemas.openxmlformats.org/officeDocument/2006/relationships/hyperlink" Target="https://www.indigenousrelationsacademy.com/products/indigenous-relations" TargetMode="External" /><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Relationship Id="rId3" Type="http://schemas.openxmlformats.org/officeDocument/2006/relationships/hyperlink" Target="https://www.indigenousrelationsacademy.com/products/indigenous-relations" TargetMode="External" /><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Relationship Id="rId3" Type="http://schemas.openxmlformats.org/officeDocument/2006/relationships/hyperlink" Target="https://afn.ca/rights-justice/murdered-missing-indigenous-women-girls/" TargetMode="External" /><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Relationship Id="rId8" Type="http://schemas.openxmlformats.org/officeDocument/2006/relationships/hyperlink" Target="https://www.harpercollins.ca/9780062510631/earth-medicine/" TargetMode="External" /><Relationship Id="rId3" Type="http://schemas.openxmlformats.org/officeDocument/2006/relationships/hyperlink" Target="https://www.indigenousrelationsacademy.com/products/indigenous-relations" TargetMode="External" /><Relationship Id="rId7" Type="http://schemas.openxmlformats.org/officeDocument/2006/relationships/hyperlink" Target="https://houseofanansi.com/products/seven-fallen-feathers?srsltid=AfmBOoqH1p_OqxxJsuI8j_SiURCiMPcRnjgnl7fxtCMd36RCH2FpUtW1" TargetMode="External" /><Relationship Id="rId2" Type="http://schemas.openxmlformats.org/officeDocument/2006/relationships/image" Target="../media/image1.png" /><Relationship Id="rId1" Type="http://schemas.openxmlformats.org/officeDocument/2006/relationships/slideLayout" Target="../slideLayouts/slideLayout1.xml" /><Relationship Id="rId6" Type="http://schemas.openxmlformats.org/officeDocument/2006/relationships/hyperlink" Target="https://milkweed.org/book/braiding-sweetgrass" TargetMode="External" /><Relationship Id="rId5" Type="http://schemas.openxmlformats.org/officeDocument/2006/relationships/hyperlink" Target="https://www.harpercollins.ca/9781443467810/truth-telling/" TargetMode="External" /><Relationship Id="rId10" Type="http://schemas.openxmlformats.org/officeDocument/2006/relationships/hyperlink" Target="https://uofmpress.ca/books/when-the-other-is-me" TargetMode="External" /><Relationship Id="rId4" Type="http://schemas.openxmlformats.org/officeDocument/2006/relationships/hyperlink" Target="https://www.indigenousrelationsacademy.com/products/21-things-you-may-not-know-about-the-indian-act?__hstc=16239081.c92ff0627ec201b5848a0252634a3f71.1727289139334.1727289139334.1727289139334.1&amp;__hssc=16239081.5.1727289139334&amp;__hsfp=141023726" TargetMode="External" /><Relationship Id="rId9" Type="http://schemas.openxmlformats.org/officeDocument/2006/relationships/hyperlink" Target="https://houseofanansi.com/products/noopiming?srsltid=AfmBOopms6tbkp88YnqiDAoEMA_ciBHpmjZzUomtO71pcXxC_kJOSm-4" TargetMode="External" /></Relationships>
</file>

<file path=ppt/slides/_rels/slide18.xml.rels><?xml version="1.0" encoding="UTF-8" standalone="yes"?>
<Relationships xmlns="http://schemas.openxmlformats.org/package/2006/relationships"><Relationship Id="rId3" Type="http://schemas.openxmlformats.org/officeDocument/2006/relationships/hyperlink" Target="https://nctr.ca/" TargetMode="External" /><Relationship Id="rId7" Type="http://schemas.openxmlformats.org/officeDocument/2006/relationships/hyperlink" Target="https://www.nativehope.org/missing-and-murdered-indigenous-women-mmiw" TargetMode="External" /><Relationship Id="rId2" Type="http://schemas.openxmlformats.org/officeDocument/2006/relationships/image" Target="../media/image1.png" /><Relationship Id="rId1" Type="http://schemas.openxmlformats.org/officeDocument/2006/relationships/slideLayout" Target="../slideLayouts/slideLayout1.xml" /><Relationship Id="rId6" Type="http://schemas.openxmlformats.org/officeDocument/2006/relationships/hyperlink" Target="https://orangeshirtday.org/support/#publicspace" TargetMode="External" /><Relationship Id="rId5" Type="http://schemas.openxmlformats.org/officeDocument/2006/relationships/hyperlink" Target="https://orangeshirtday.org/reconciliation-hub/resources/" TargetMode="External" /><Relationship Id="rId4" Type="http://schemas.openxmlformats.org/officeDocument/2006/relationships/hyperlink" Target="https://trw-svr.nctr.ca/lunch-and-learns/" TargetMode="External" /></Relationships>
</file>

<file path=ppt/slides/_rels/slide2.xml.rels><?xml version="1.0" encoding="UTF-8" standalone="yes"?>
<Relationships xmlns="http://schemas.openxmlformats.org/package/2006/relationships"><Relationship Id="rId3" Type="http://schemas.openxmlformats.org/officeDocument/2006/relationships/hyperlink" Target="https://orangeshirtday.org/phyllis-story/" TargetMode="External" /><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Relationship Id="rId3" Type="http://schemas.openxmlformats.org/officeDocument/2006/relationships/hyperlink" Target="https://www.anishinabek.ca/wp-content/uploads/2016/07/An-Overview-of-the-IRS-System-Booklet.pdf" TargetMode="External" /><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Relationship Id="rId3" Type="http://schemas.openxmlformats.org/officeDocument/2006/relationships/hyperlink" Target="https://www.ictinc.ca/blog/21-things-you-may-not-have-known-about-the-indian-act" TargetMode="External" /><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Relationship Id="rId3" Type="http://schemas.openxmlformats.org/officeDocument/2006/relationships/hyperlink" Target="https://www.thecanadianencyclopedia.ca/en/article/indian-act#:~:text=The%20Indian%20Act%20is%20the,obligations%20to%20First%20Nations%20peoples." TargetMode="External" /><Relationship Id="rId2" Type="http://schemas.openxmlformats.org/officeDocument/2006/relationships/image" Target="../media/image1.png" /><Relationship Id="rId1" Type="http://schemas.openxmlformats.org/officeDocument/2006/relationships/slideLayout" Target="../slideLayouts/slideLayout1.xml" /><Relationship Id="rId4" Type="http://schemas.openxmlformats.org/officeDocument/2006/relationships/hyperlink" Target="https://www.ictinc.ca/blog/21-things-you-may-not-have-known-about-the-indian-act" TargetMode="External" /></Relationships>
</file>

<file path=ppt/slides/_rels/slide8.xml.rels><?xml version="1.0" encoding="UTF-8" standalone="yes"?>
<Relationships xmlns="http://schemas.openxmlformats.org/package/2006/relationships"><Relationship Id="rId3" Type="http://schemas.openxmlformats.org/officeDocument/2006/relationships/hyperlink" Target="https://indigenousfoundations.arts.ubc.ca/sixties_scoop/" TargetMode="External" /><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Relationship Id="rId3" Type="http://schemas.openxmlformats.org/officeDocument/2006/relationships/hyperlink" Target="https://www.thecanadianencyclopedia.ca/en/article/smallpox" TargetMode="External" /><Relationship Id="rId2" Type="http://schemas.openxmlformats.org/officeDocument/2006/relationships/image" Target="../media/image1.png"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71BC7F4-1A2C-8978-FBCB-BC88BBE021E3}"/>
              </a:ext>
            </a:extLst>
          </p:cNvPr>
          <p:cNvSpPr/>
          <p:nvPr/>
        </p:nvSpPr>
        <p:spPr>
          <a:xfrm rot="5400000">
            <a:off x="2666999" y="-2667001"/>
            <a:ext cx="6857999" cy="12192003"/>
          </a:xfrm>
          <a:prstGeom prst="rect">
            <a:avLst/>
          </a:prstGeom>
          <a:solidFill>
            <a:srgbClr val="FF7D0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 name="Title 1">
            <a:extLst>
              <a:ext uri="{FF2B5EF4-FFF2-40B4-BE49-F238E27FC236}">
                <a16:creationId xmlns:a16="http://schemas.microsoft.com/office/drawing/2014/main" id="{D90E019E-6F8F-2C84-F327-6AA88EA850C6}"/>
              </a:ext>
            </a:extLst>
          </p:cNvPr>
          <p:cNvSpPr>
            <a:spLocks noGrp="1"/>
          </p:cNvSpPr>
          <p:nvPr>
            <p:ph type="ctrTitle"/>
          </p:nvPr>
        </p:nvSpPr>
        <p:spPr>
          <a:xfrm>
            <a:off x="495190" y="-265726"/>
            <a:ext cx="6309234" cy="2423750"/>
          </a:xfrm>
        </p:spPr>
        <p:txBody>
          <a:bodyPr/>
          <a:lstStyle/>
          <a:p>
            <a:r>
              <a:rPr lang="en-CA">
                <a:solidFill>
                  <a:schemeClr val="bg1"/>
                </a:solidFill>
                <a:latin typeface="Impact"/>
              </a:rPr>
              <a:t>Truth and Reconciliation</a:t>
            </a:r>
          </a:p>
        </p:txBody>
      </p:sp>
      <p:sp>
        <p:nvSpPr>
          <p:cNvPr id="3" name="Subtitle 2">
            <a:extLst>
              <a:ext uri="{FF2B5EF4-FFF2-40B4-BE49-F238E27FC236}">
                <a16:creationId xmlns:a16="http://schemas.microsoft.com/office/drawing/2014/main" id="{34BDB6C0-A263-8BA8-6DAE-049741168683}"/>
              </a:ext>
            </a:extLst>
          </p:cNvPr>
          <p:cNvSpPr>
            <a:spLocks noGrp="1"/>
          </p:cNvSpPr>
          <p:nvPr>
            <p:ph type="subTitle" idx="1"/>
          </p:nvPr>
        </p:nvSpPr>
        <p:spPr>
          <a:xfrm>
            <a:off x="785807" y="2158024"/>
            <a:ext cx="5728000" cy="1655762"/>
          </a:xfrm>
        </p:spPr>
        <p:txBody>
          <a:bodyPr/>
          <a:lstStyle/>
          <a:p>
            <a:r>
              <a:rPr lang="en-US" b="0" i="0">
                <a:solidFill>
                  <a:schemeClr val="bg1"/>
                </a:solidFill>
                <a:effectLst/>
                <a:latin typeface="Times New Roman" panose="02020603050405020304" pitchFamily="18" charset="0"/>
              </a:rPr>
              <a:t>A Guide to Knowing More and Doing Better</a:t>
            </a:r>
            <a:endParaRPr lang="en-CA">
              <a:solidFill>
                <a:schemeClr val="bg1"/>
              </a:solidFill>
            </a:endParaRPr>
          </a:p>
        </p:txBody>
      </p:sp>
      <p:pic>
        <p:nvPicPr>
          <p:cNvPr id="1026" name="Picture 2" descr="National Day for Truth and Reconciliation and Orange Shirt Day - HRPA">
            <a:extLst>
              <a:ext uri="{FF2B5EF4-FFF2-40B4-BE49-F238E27FC236}">
                <a16:creationId xmlns:a16="http://schemas.microsoft.com/office/drawing/2014/main" id="{39902078-FF35-DBDE-CBA4-B2A22EFD77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2940" y="113620"/>
            <a:ext cx="3117305" cy="311730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BD21C8B3-FBC1-B9A3-B835-AE38E3450FDB}"/>
              </a:ext>
            </a:extLst>
          </p:cNvPr>
          <p:cNvSpPr/>
          <p:nvPr/>
        </p:nvSpPr>
        <p:spPr>
          <a:xfrm>
            <a:off x="549780" y="2047164"/>
            <a:ext cx="6192214" cy="1108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9">
            <a:extLst>
              <a:ext uri="{FF2B5EF4-FFF2-40B4-BE49-F238E27FC236}">
                <a16:creationId xmlns:a16="http://schemas.microsoft.com/office/drawing/2014/main" id="{590464CB-2EC7-7BE5-A592-8043513ED24E}"/>
              </a:ext>
            </a:extLst>
          </p:cNvPr>
          <p:cNvSpPr/>
          <p:nvPr/>
        </p:nvSpPr>
        <p:spPr>
          <a:xfrm flipV="1">
            <a:off x="-2" y="3344543"/>
            <a:ext cx="12192002"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Rectangle: Rounded Corners 6">
            <a:extLst>
              <a:ext uri="{FF2B5EF4-FFF2-40B4-BE49-F238E27FC236}">
                <a16:creationId xmlns:a16="http://schemas.microsoft.com/office/drawing/2014/main" id="{AA89F043-B715-327D-0D98-9ED15E0F7DF0}"/>
              </a:ext>
            </a:extLst>
          </p:cNvPr>
          <p:cNvSpPr/>
          <p:nvPr/>
        </p:nvSpPr>
        <p:spPr>
          <a:xfrm>
            <a:off x="486160" y="4564830"/>
            <a:ext cx="11222181" cy="800115"/>
          </a:xfrm>
          <a:prstGeom prst="round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4C0F3080-5336-3A55-42E7-BE7AEF7CAB8C}"/>
              </a:ext>
            </a:extLst>
          </p:cNvPr>
          <p:cNvSpPr txBox="1"/>
          <p:nvPr/>
        </p:nvSpPr>
        <p:spPr>
          <a:xfrm>
            <a:off x="618930" y="4568569"/>
            <a:ext cx="10978177" cy="80516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4600" b="1">
                <a:solidFill>
                  <a:schemeClr val="bg1"/>
                </a:solidFill>
                <a:latin typeface="Times New Roman"/>
                <a:ea typeface="Calibri"/>
                <a:cs typeface="Calibri"/>
              </a:rPr>
              <a:t>SEPTEMBER 30 – ORANGE SHIRT DAY</a:t>
            </a:r>
          </a:p>
        </p:txBody>
      </p:sp>
    </p:spTree>
    <p:extLst>
      <p:ext uri="{BB962C8B-B14F-4D97-AF65-F5344CB8AC3E}">
        <p14:creationId xmlns:p14="http://schemas.microsoft.com/office/powerpoint/2010/main" val="235789053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71BC7F4-1A2C-8978-FBCB-BC88BBE021E3}"/>
              </a:ext>
            </a:extLst>
          </p:cNvPr>
          <p:cNvSpPr/>
          <p:nvPr/>
        </p:nvSpPr>
        <p:spPr>
          <a:xfrm rot="5400000">
            <a:off x="2666999" y="-2667001"/>
            <a:ext cx="6857999" cy="12192003"/>
          </a:xfrm>
          <a:prstGeom prst="rect">
            <a:avLst/>
          </a:prstGeom>
          <a:solidFill>
            <a:srgbClr val="FF7D0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 name="Oval 14">
            <a:extLst>
              <a:ext uri="{FF2B5EF4-FFF2-40B4-BE49-F238E27FC236}">
                <a16:creationId xmlns:a16="http://schemas.microsoft.com/office/drawing/2014/main" id="{8E78DB31-BAE4-1423-4353-B95D8EA4A33C}"/>
              </a:ext>
            </a:extLst>
          </p:cNvPr>
          <p:cNvSpPr/>
          <p:nvPr/>
        </p:nvSpPr>
        <p:spPr>
          <a:xfrm>
            <a:off x="8613726" y="5345011"/>
            <a:ext cx="3050909" cy="3050909"/>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7D01"/>
              </a:solidFill>
            </a:endParaRPr>
          </a:p>
        </p:txBody>
      </p:sp>
      <p:sp>
        <p:nvSpPr>
          <p:cNvPr id="2" name="Title 1">
            <a:extLst>
              <a:ext uri="{FF2B5EF4-FFF2-40B4-BE49-F238E27FC236}">
                <a16:creationId xmlns:a16="http://schemas.microsoft.com/office/drawing/2014/main" id="{D90E019E-6F8F-2C84-F327-6AA88EA850C6}"/>
              </a:ext>
            </a:extLst>
          </p:cNvPr>
          <p:cNvSpPr>
            <a:spLocks noGrp="1"/>
          </p:cNvSpPr>
          <p:nvPr>
            <p:ph type="ctrTitle"/>
          </p:nvPr>
        </p:nvSpPr>
        <p:spPr>
          <a:xfrm>
            <a:off x="495190" y="-265726"/>
            <a:ext cx="6309234" cy="2423750"/>
          </a:xfrm>
        </p:spPr>
        <p:txBody>
          <a:bodyPr/>
          <a:lstStyle/>
          <a:p>
            <a:r>
              <a:rPr lang="en-CA">
                <a:solidFill>
                  <a:srgbClr val="FFC000"/>
                </a:solidFill>
                <a:latin typeface="Impact"/>
              </a:rPr>
              <a:t>Truth</a:t>
            </a:r>
            <a:r>
              <a:rPr lang="en-CA">
                <a:solidFill>
                  <a:schemeClr val="bg1"/>
                </a:solidFill>
                <a:latin typeface="Impact"/>
              </a:rPr>
              <a:t> </a:t>
            </a:r>
            <a:r>
              <a:rPr lang="en-CA">
                <a:solidFill>
                  <a:srgbClr val="FF7D01"/>
                </a:solidFill>
                <a:latin typeface="Impact"/>
              </a:rPr>
              <a:t>and</a:t>
            </a:r>
            <a:r>
              <a:rPr lang="en-CA">
                <a:solidFill>
                  <a:schemeClr val="bg1"/>
                </a:solidFill>
                <a:latin typeface="Impact"/>
              </a:rPr>
              <a:t> Reconciliation</a:t>
            </a:r>
          </a:p>
        </p:txBody>
      </p:sp>
      <p:sp>
        <p:nvSpPr>
          <p:cNvPr id="3" name="Subtitle 2">
            <a:extLst>
              <a:ext uri="{FF2B5EF4-FFF2-40B4-BE49-F238E27FC236}">
                <a16:creationId xmlns:a16="http://schemas.microsoft.com/office/drawing/2014/main" id="{34BDB6C0-A263-8BA8-6DAE-049741168683}"/>
              </a:ext>
            </a:extLst>
          </p:cNvPr>
          <p:cNvSpPr>
            <a:spLocks noGrp="1"/>
          </p:cNvSpPr>
          <p:nvPr>
            <p:ph type="subTitle" idx="1"/>
          </p:nvPr>
        </p:nvSpPr>
        <p:spPr>
          <a:xfrm>
            <a:off x="785807" y="2158024"/>
            <a:ext cx="5728000" cy="1655762"/>
          </a:xfrm>
        </p:spPr>
        <p:txBody>
          <a:bodyPr/>
          <a:lstStyle/>
          <a:p>
            <a:r>
              <a:rPr lang="en-US" b="0" i="0">
                <a:solidFill>
                  <a:schemeClr val="bg1"/>
                </a:solidFill>
                <a:effectLst/>
                <a:latin typeface="Times New Roman" panose="02020603050405020304" pitchFamily="18" charset="0"/>
              </a:rPr>
              <a:t>A Guide to Knowing More and Doing Better</a:t>
            </a:r>
            <a:endParaRPr lang="en-CA">
              <a:solidFill>
                <a:schemeClr val="bg1"/>
              </a:solidFill>
            </a:endParaRPr>
          </a:p>
        </p:txBody>
      </p:sp>
      <p:pic>
        <p:nvPicPr>
          <p:cNvPr id="1026" name="Picture 2" descr="National Day for Truth and Reconciliation and Orange Shirt Day - HRPA">
            <a:extLst>
              <a:ext uri="{FF2B5EF4-FFF2-40B4-BE49-F238E27FC236}">
                <a16:creationId xmlns:a16="http://schemas.microsoft.com/office/drawing/2014/main" id="{39902078-FF35-DBDE-CBA4-B2A22EFD77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2940" y="113620"/>
            <a:ext cx="3117305" cy="311730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BD21C8B3-FBC1-B9A3-B835-AE38E3450FDB}"/>
              </a:ext>
            </a:extLst>
          </p:cNvPr>
          <p:cNvSpPr/>
          <p:nvPr/>
        </p:nvSpPr>
        <p:spPr>
          <a:xfrm>
            <a:off x="549780" y="2047164"/>
            <a:ext cx="6192214" cy="1108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9">
            <a:extLst>
              <a:ext uri="{FF2B5EF4-FFF2-40B4-BE49-F238E27FC236}">
                <a16:creationId xmlns:a16="http://schemas.microsoft.com/office/drawing/2014/main" id="{590464CB-2EC7-7BE5-A592-8043513ED24E}"/>
              </a:ext>
            </a:extLst>
          </p:cNvPr>
          <p:cNvSpPr/>
          <p:nvPr/>
        </p:nvSpPr>
        <p:spPr>
          <a:xfrm flipV="1">
            <a:off x="-2" y="3344543"/>
            <a:ext cx="12192002"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TextBox 4">
            <a:extLst>
              <a:ext uri="{FF2B5EF4-FFF2-40B4-BE49-F238E27FC236}">
                <a16:creationId xmlns:a16="http://schemas.microsoft.com/office/drawing/2014/main" id="{671263AD-5604-49BE-63D8-644A16253D33}"/>
              </a:ext>
            </a:extLst>
          </p:cNvPr>
          <p:cNvSpPr txBox="1"/>
          <p:nvPr/>
        </p:nvSpPr>
        <p:spPr>
          <a:xfrm>
            <a:off x="818866" y="352813"/>
            <a:ext cx="1542197"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The</a:t>
            </a:r>
            <a:endParaRPr lang="en-CA"/>
          </a:p>
        </p:txBody>
      </p:sp>
      <p:sp>
        <p:nvSpPr>
          <p:cNvPr id="8" name="TextBox 7">
            <a:extLst>
              <a:ext uri="{FF2B5EF4-FFF2-40B4-BE49-F238E27FC236}">
                <a16:creationId xmlns:a16="http://schemas.microsoft.com/office/drawing/2014/main" id="{5F2EB6BB-17A0-D90F-0022-9FD5250B518B}"/>
              </a:ext>
            </a:extLst>
          </p:cNvPr>
          <p:cNvSpPr txBox="1"/>
          <p:nvPr/>
        </p:nvSpPr>
        <p:spPr>
          <a:xfrm>
            <a:off x="3811645" y="358288"/>
            <a:ext cx="4279539"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Needed for</a:t>
            </a:r>
            <a:endParaRPr lang="en-CA"/>
          </a:p>
        </p:txBody>
      </p:sp>
      <p:sp>
        <p:nvSpPr>
          <p:cNvPr id="16" name="TextBox 15">
            <a:extLst>
              <a:ext uri="{FF2B5EF4-FFF2-40B4-BE49-F238E27FC236}">
                <a16:creationId xmlns:a16="http://schemas.microsoft.com/office/drawing/2014/main" id="{398B8B7D-6045-3A54-52FA-5E21B860B95A}"/>
              </a:ext>
            </a:extLst>
          </p:cNvPr>
          <p:cNvSpPr txBox="1"/>
          <p:nvPr/>
        </p:nvSpPr>
        <p:spPr>
          <a:xfrm>
            <a:off x="491753" y="6275949"/>
            <a:ext cx="3121016"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Suicide Rates</a:t>
            </a:r>
          </a:p>
        </p:txBody>
      </p:sp>
      <p:sp>
        <p:nvSpPr>
          <p:cNvPr id="18" name="TextBox 17">
            <a:extLst>
              <a:ext uri="{FF2B5EF4-FFF2-40B4-BE49-F238E27FC236}">
                <a16:creationId xmlns:a16="http://schemas.microsoft.com/office/drawing/2014/main" id="{D7A868B3-922F-FF6B-E255-ECAA35DE792D}"/>
              </a:ext>
            </a:extLst>
          </p:cNvPr>
          <p:cNvSpPr txBox="1"/>
          <p:nvPr/>
        </p:nvSpPr>
        <p:spPr>
          <a:xfrm>
            <a:off x="4778999" y="6274730"/>
            <a:ext cx="2635668"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Food Disparity</a:t>
            </a:r>
            <a:endParaRPr lang="en-US">
              <a:solidFill>
                <a:srgbClr val="FFB061"/>
              </a:solidFill>
              <a:ea typeface="Calibri"/>
              <a:cs typeface="Calibri"/>
            </a:endParaRPr>
          </a:p>
        </p:txBody>
      </p:sp>
      <p:sp>
        <p:nvSpPr>
          <p:cNvPr id="14" name="TextBox 13">
            <a:extLst>
              <a:ext uri="{FF2B5EF4-FFF2-40B4-BE49-F238E27FC236}">
                <a16:creationId xmlns:a16="http://schemas.microsoft.com/office/drawing/2014/main" id="{05E2E872-C41A-0DD4-1B83-A3A444DF55BC}"/>
              </a:ext>
            </a:extLst>
          </p:cNvPr>
          <p:cNvSpPr txBox="1"/>
          <p:nvPr/>
        </p:nvSpPr>
        <p:spPr>
          <a:xfrm>
            <a:off x="543414" y="7163203"/>
            <a:ext cx="1842406"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60's Scoop</a:t>
            </a:r>
            <a:endParaRPr lang="en-US">
              <a:solidFill>
                <a:srgbClr val="FFB061"/>
              </a:solidFill>
            </a:endParaRPr>
          </a:p>
        </p:txBody>
      </p:sp>
      <p:sp>
        <p:nvSpPr>
          <p:cNvPr id="20" name="TextBox 19">
            <a:extLst>
              <a:ext uri="{FF2B5EF4-FFF2-40B4-BE49-F238E27FC236}">
                <a16:creationId xmlns:a16="http://schemas.microsoft.com/office/drawing/2014/main" id="{7D0CF19F-1F9E-626F-6BE1-402EEA1561DE}"/>
              </a:ext>
            </a:extLst>
          </p:cNvPr>
          <p:cNvSpPr txBox="1"/>
          <p:nvPr/>
        </p:nvSpPr>
        <p:spPr>
          <a:xfrm>
            <a:off x="9217486" y="7159216"/>
            <a:ext cx="2481378" cy="523220"/>
          </a:xfrm>
          <a:prstGeom prst="rect">
            <a:avLst/>
          </a:prstGeom>
          <a:noFill/>
        </p:spPr>
        <p:txBody>
          <a:bodyPr wrap="square" lIns="91440" tIns="45720" rIns="91440" bIns="45720" anchor="t">
            <a:spAutoFit/>
          </a:bodyPr>
          <a:lstStyle/>
          <a:p>
            <a:r>
              <a:rPr lang="en-US" sz="2800" b="1">
                <a:solidFill>
                  <a:schemeClr val="bg1"/>
                </a:solidFill>
                <a:latin typeface="WordVisi_MSFontService"/>
              </a:rPr>
              <a:t>Vote Disparity</a:t>
            </a:r>
          </a:p>
        </p:txBody>
      </p:sp>
      <p:sp>
        <p:nvSpPr>
          <p:cNvPr id="6" name="TextBox 5">
            <a:extLst>
              <a:ext uri="{FF2B5EF4-FFF2-40B4-BE49-F238E27FC236}">
                <a16:creationId xmlns:a16="http://schemas.microsoft.com/office/drawing/2014/main" id="{9B1596D8-9C6A-1F1C-3B53-165D9352F2E3}"/>
              </a:ext>
            </a:extLst>
          </p:cNvPr>
          <p:cNvSpPr txBox="1"/>
          <p:nvPr/>
        </p:nvSpPr>
        <p:spPr>
          <a:xfrm>
            <a:off x="4597500" y="7172809"/>
            <a:ext cx="3010619"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ea typeface="Calibri"/>
                <a:cs typeface="Calibri"/>
              </a:rPr>
              <a:t>Smallpox Blankets</a:t>
            </a:r>
          </a:p>
        </p:txBody>
      </p:sp>
      <p:sp>
        <p:nvSpPr>
          <p:cNvPr id="23" name="TextBox 22">
            <a:extLst>
              <a:ext uri="{FF2B5EF4-FFF2-40B4-BE49-F238E27FC236}">
                <a16:creationId xmlns:a16="http://schemas.microsoft.com/office/drawing/2014/main" id="{6707B373-FBE2-0C47-6A31-FF2B5C2DF4B2}"/>
              </a:ext>
            </a:extLst>
          </p:cNvPr>
          <p:cNvSpPr txBox="1"/>
          <p:nvPr/>
        </p:nvSpPr>
        <p:spPr>
          <a:xfrm>
            <a:off x="8651915" y="6267034"/>
            <a:ext cx="3053752" cy="537597"/>
          </a:xfrm>
          <a:prstGeom prst="rect">
            <a:avLst/>
          </a:prstGeom>
          <a:noFill/>
        </p:spPr>
        <p:txBody>
          <a:bodyPr wrap="square" lIns="91440" tIns="45720" rIns="91440" bIns="45720" anchor="t">
            <a:spAutoFit/>
          </a:bodyPr>
          <a:lstStyle/>
          <a:p>
            <a:r>
              <a:rPr lang="en-US" sz="2800" b="1">
                <a:solidFill>
                  <a:schemeClr val="bg1"/>
                </a:solidFill>
                <a:ea typeface="+mn-lt"/>
                <a:cs typeface="+mn-lt"/>
              </a:rPr>
              <a:t>Incarceration Rates</a:t>
            </a:r>
            <a:endParaRPr lang="en-US">
              <a:solidFill>
                <a:schemeClr val="bg1"/>
              </a:solidFill>
              <a:ea typeface="+mn-lt"/>
              <a:cs typeface="+mn-lt"/>
            </a:endParaRPr>
          </a:p>
        </p:txBody>
      </p:sp>
      <p:sp>
        <p:nvSpPr>
          <p:cNvPr id="7" name="TextBox 18">
            <a:extLst>
              <a:ext uri="{FF2B5EF4-FFF2-40B4-BE49-F238E27FC236}">
                <a16:creationId xmlns:a16="http://schemas.microsoft.com/office/drawing/2014/main" id="{931A1CA5-40C1-D25F-2E69-AFF0F3605260}"/>
              </a:ext>
            </a:extLst>
          </p:cNvPr>
          <p:cNvSpPr txBox="1"/>
          <p:nvPr/>
        </p:nvSpPr>
        <p:spPr>
          <a:xfrm>
            <a:off x="496691" y="3546410"/>
            <a:ext cx="11202057" cy="2739211"/>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800" b="1">
                <a:solidFill>
                  <a:srgbClr val="FFC000"/>
                </a:solidFill>
                <a:latin typeface="Times New Roman"/>
                <a:ea typeface="Aptos"/>
                <a:cs typeface="Aptos"/>
              </a:rPr>
              <a:t>INCARCERATION RATES</a:t>
            </a:r>
            <a:r>
              <a:rPr lang="en-US" sz="1600" b="1">
                <a:solidFill>
                  <a:schemeClr val="bg1"/>
                </a:solidFill>
                <a:latin typeface="WordVisi_MSFontService"/>
                <a:ea typeface="Aptos"/>
                <a:cs typeface="Aptos"/>
              </a:rPr>
              <a:t>:</a:t>
            </a:r>
            <a:r>
              <a:rPr lang="en-US" sz="1600" b="1">
                <a:solidFill>
                  <a:schemeClr val="bg1"/>
                </a:solidFill>
                <a:latin typeface="WordVisi_MSFontService"/>
                <a:ea typeface="+mn-lt"/>
                <a:cs typeface="+mn-lt"/>
              </a:rPr>
              <a:t> </a:t>
            </a:r>
            <a:r>
              <a:rPr lang="en-US" sz="1600" b="1">
                <a:solidFill>
                  <a:schemeClr val="bg1"/>
                </a:solidFill>
                <a:ea typeface="+mn-lt"/>
                <a:cs typeface="+mn-lt"/>
              </a:rPr>
              <a:t>to directly quote the </a:t>
            </a:r>
            <a:r>
              <a:rPr lang="en-US" sz="1600" b="1" u="sng">
                <a:solidFill>
                  <a:schemeClr val="bg1"/>
                </a:solidFill>
                <a:ea typeface="+mn-lt"/>
                <a:cs typeface="+mn-lt"/>
                <a:hlinkClick r:id="rId3">
                  <a:extLst>
                    <a:ext uri="{A12FA001-AC4F-418D-AE19-62706E023703}">
                      <ahyp:hlinkClr xmlns:ahyp="http://schemas.microsoft.com/office/drawing/2018/hyperlinkcolor" val="tx"/>
                    </a:ext>
                  </a:extLst>
                </a:hlinkClick>
              </a:rPr>
              <a:t>Government of Canada</a:t>
            </a:r>
            <a:r>
              <a:rPr lang="en-US" sz="1600" b="1">
                <a:solidFill>
                  <a:schemeClr val="bg1"/>
                </a:solidFill>
                <a:ea typeface="+mn-lt"/>
                <a:cs typeface="+mn-lt"/>
              </a:rPr>
              <a:t>: “Indigenous inmates in federal institutions rose from 20 percent of the total inmate population in 2008-2009 to 28 percent in 2017-2018, while representing only 4.1 percent of the overall Canadian population. Similarly, the percentage of federally incarcerated Indigenous women rose from 32 percent of </a:t>
            </a:r>
            <a:r>
              <a:rPr lang="en-US" sz="1600" b="1" i="0">
                <a:solidFill>
                  <a:schemeClr val="bg1"/>
                </a:solidFill>
                <a:ea typeface="+mn-lt"/>
                <a:cs typeface="+mn-lt"/>
              </a:rPr>
              <a:t>the </a:t>
            </a:r>
            <a:r>
              <a:rPr lang="en-US" sz="1600" b="1">
                <a:solidFill>
                  <a:schemeClr val="bg1"/>
                </a:solidFill>
                <a:ea typeface="+mn-lt"/>
                <a:cs typeface="+mn-lt"/>
              </a:rPr>
              <a:t>female inmate population to 40 percent. While proportions of Indigenous incarceration have risen substantially, the overall inmate population (Indigenous and non-Indigenous) has risen only slightly.” It is clear that the Indigenous populace is disproportionately criminalized while also being </a:t>
            </a:r>
            <a:r>
              <a:rPr lang="en-US" sz="1600" b="1" err="1">
                <a:solidFill>
                  <a:schemeClr val="bg1"/>
                </a:solidFill>
                <a:ea typeface="+mn-lt"/>
                <a:cs typeface="+mn-lt"/>
              </a:rPr>
              <a:t>disenfranchized</a:t>
            </a:r>
            <a:r>
              <a:rPr lang="en-US" sz="1600" b="1">
                <a:solidFill>
                  <a:schemeClr val="bg1"/>
                </a:solidFill>
                <a:ea typeface="+mn-lt"/>
                <a:cs typeface="+mn-lt"/>
              </a:rPr>
              <a:t>. This is a generalized statistic for the country as a whole. When broken down from province to province, it is apparent that some provinces are more discriminatory than others. See the following image for more info.</a:t>
            </a:r>
          </a:p>
          <a:p>
            <a:endParaRPr lang="en-US" sz="1600" b="1">
              <a:solidFill>
                <a:schemeClr val="bg1"/>
              </a:solidFill>
              <a:ea typeface="+mn-lt"/>
              <a:cs typeface="+mn-lt"/>
            </a:endParaRPr>
          </a:p>
          <a:p>
            <a:endParaRPr lang="en-US" sz="1600" b="1">
              <a:solidFill>
                <a:schemeClr val="bg1"/>
              </a:solidFill>
              <a:latin typeface="WordVisi_MSFontService"/>
            </a:endParaRPr>
          </a:p>
        </p:txBody>
      </p:sp>
      <p:sp>
        <p:nvSpPr>
          <p:cNvPr id="12" name="Oval 11">
            <a:extLst>
              <a:ext uri="{FF2B5EF4-FFF2-40B4-BE49-F238E27FC236}">
                <a16:creationId xmlns:a16="http://schemas.microsoft.com/office/drawing/2014/main" id="{4D00B6D8-3692-1A97-EABC-41DD391238CA}"/>
              </a:ext>
            </a:extLst>
          </p:cNvPr>
          <p:cNvSpPr/>
          <p:nvPr/>
        </p:nvSpPr>
        <p:spPr>
          <a:xfrm>
            <a:off x="-5452487" y="5270156"/>
            <a:ext cx="3050909" cy="3050909"/>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7D01"/>
              </a:solidFill>
            </a:endParaRPr>
          </a:p>
        </p:txBody>
      </p:sp>
    </p:spTree>
    <p:extLst>
      <p:ext uri="{BB962C8B-B14F-4D97-AF65-F5344CB8AC3E}">
        <p14:creationId xmlns:p14="http://schemas.microsoft.com/office/powerpoint/2010/main" val="30724454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71BC7F4-1A2C-8978-FBCB-BC88BBE021E3}"/>
              </a:ext>
            </a:extLst>
          </p:cNvPr>
          <p:cNvSpPr/>
          <p:nvPr/>
        </p:nvSpPr>
        <p:spPr>
          <a:xfrm rot="5400000">
            <a:off x="2666999" y="-2667001"/>
            <a:ext cx="6857999" cy="12192003"/>
          </a:xfrm>
          <a:prstGeom prst="rect">
            <a:avLst/>
          </a:prstGeom>
          <a:solidFill>
            <a:srgbClr val="FF7D0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 name="Oval 14">
            <a:extLst>
              <a:ext uri="{FF2B5EF4-FFF2-40B4-BE49-F238E27FC236}">
                <a16:creationId xmlns:a16="http://schemas.microsoft.com/office/drawing/2014/main" id="{8E78DB31-BAE4-1423-4353-B95D8EA4A33C}"/>
              </a:ext>
            </a:extLst>
          </p:cNvPr>
          <p:cNvSpPr/>
          <p:nvPr/>
        </p:nvSpPr>
        <p:spPr>
          <a:xfrm>
            <a:off x="8613726" y="5345011"/>
            <a:ext cx="3050909" cy="3050909"/>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7D01"/>
              </a:solidFill>
            </a:endParaRPr>
          </a:p>
        </p:txBody>
      </p:sp>
      <p:sp>
        <p:nvSpPr>
          <p:cNvPr id="2" name="Title 1">
            <a:extLst>
              <a:ext uri="{FF2B5EF4-FFF2-40B4-BE49-F238E27FC236}">
                <a16:creationId xmlns:a16="http://schemas.microsoft.com/office/drawing/2014/main" id="{D90E019E-6F8F-2C84-F327-6AA88EA850C6}"/>
              </a:ext>
            </a:extLst>
          </p:cNvPr>
          <p:cNvSpPr>
            <a:spLocks noGrp="1"/>
          </p:cNvSpPr>
          <p:nvPr>
            <p:ph type="ctrTitle"/>
          </p:nvPr>
        </p:nvSpPr>
        <p:spPr>
          <a:xfrm>
            <a:off x="495190" y="-265726"/>
            <a:ext cx="6309234" cy="2423750"/>
          </a:xfrm>
        </p:spPr>
        <p:txBody>
          <a:bodyPr/>
          <a:lstStyle/>
          <a:p>
            <a:r>
              <a:rPr lang="en-CA">
                <a:solidFill>
                  <a:srgbClr val="FFC000"/>
                </a:solidFill>
                <a:latin typeface="Impact"/>
              </a:rPr>
              <a:t>Truth</a:t>
            </a:r>
            <a:r>
              <a:rPr lang="en-CA">
                <a:solidFill>
                  <a:schemeClr val="bg1"/>
                </a:solidFill>
                <a:latin typeface="Impact"/>
              </a:rPr>
              <a:t> </a:t>
            </a:r>
            <a:r>
              <a:rPr lang="en-CA">
                <a:solidFill>
                  <a:srgbClr val="FF7D01"/>
                </a:solidFill>
                <a:latin typeface="Impact"/>
              </a:rPr>
              <a:t>and</a:t>
            </a:r>
            <a:r>
              <a:rPr lang="en-CA">
                <a:solidFill>
                  <a:schemeClr val="bg1"/>
                </a:solidFill>
                <a:latin typeface="Impact"/>
              </a:rPr>
              <a:t> Reconciliation</a:t>
            </a:r>
          </a:p>
        </p:txBody>
      </p:sp>
      <p:sp>
        <p:nvSpPr>
          <p:cNvPr id="3" name="Subtitle 2">
            <a:extLst>
              <a:ext uri="{FF2B5EF4-FFF2-40B4-BE49-F238E27FC236}">
                <a16:creationId xmlns:a16="http://schemas.microsoft.com/office/drawing/2014/main" id="{34BDB6C0-A263-8BA8-6DAE-049741168683}"/>
              </a:ext>
            </a:extLst>
          </p:cNvPr>
          <p:cNvSpPr>
            <a:spLocks noGrp="1"/>
          </p:cNvSpPr>
          <p:nvPr>
            <p:ph type="subTitle" idx="1"/>
          </p:nvPr>
        </p:nvSpPr>
        <p:spPr>
          <a:xfrm>
            <a:off x="785807" y="2158024"/>
            <a:ext cx="5728000" cy="1655762"/>
          </a:xfrm>
        </p:spPr>
        <p:txBody>
          <a:bodyPr/>
          <a:lstStyle/>
          <a:p>
            <a:r>
              <a:rPr lang="en-US" b="0" i="0">
                <a:solidFill>
                  <a:schemeClr val="bg1"/>
                </a:solidFill>
                <a:effectLst/>
                <a:latin typeface="Times New Roman" panose="02020603050405020304" pitchFamily="18" charset="0"/>
              </a:rPr>
              <a:t>A Guide to Knowing More and Doing Better</a:t>
            </a:r>
            <a:endParaRPr lang="en-CA">
              <a:solidFill>
                <a:schemeClr val="bg1"/>
              </a:solidFill>
            </a:endParaRPr>
          </a:p>
        </p:txBody>
      </p:sp>
      <p:pic>
        <p:nvPicPr>
          <p:cNvPr id="1026" name="Picture 2" descr="National Day for Truth and Reconciliation and Orange Shirt Day - HRPA">
            <a:extLst>
              <a:ext uri="{FF2B5EF4-FFF2-40B4-BE49-F238E27FC236}">
                <a16:creationId xmlns:a16="http://schemas.microsoft.com/office/drawing/2014/main" id="{39902078-FF35-DBDE-CBA4-B2A22EFD77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2940" y="113620"/>
            <a:ext cx="3117305" cy="311730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BD21C8B3-FBC1-B9A3-B835-AE38E3450FDB}"/>
              </a:ext>
            </a:extLst>
          </p:cNvPr>
          <p:cNvSpPr/>
          <p:nvPr/>
        </p:nvSpPr>
        <p:spPr>
          <a:xfrm>
            <a:off x="549780" y="2047164"/>
            <a:ext cx="6192214" cy="1108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9">
            <a:extLst>
              <a:ext uri="{FF2B5EF4-FFF2-40B4-BE49-F238E27FC236}">
                <a16:creationId xmlns:a16="http://schemas.microsoft.com/office/drawing/2014/main" id="{590464CB-2EC7-7BE5-A592-8043513ED24E}"/>
              </a:ext>
            </a:extLst>
          </p:cNvPr>
          <p:cNvSpPr/>
          <p:nvPr/>
        </p:nvSpPr>
        <p:spPr>
          <a:xfrm flipV="1">
            <a:off x="-2" y="3344543"/>
            <a:ext cx="12192002"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TextBox 4">
            <a:extLst>
              <a:ext uri="{FF2B5EF4-FFF2-40B4-BE49-F238E27FC236}">
                <a16:creationId xmlns:a16="http://schemas.microsoft.com/office/drawing/2014/main" id="{671263AD-5604-49BE-63D8-644A16253D33}"/>
              </a:ext>
            </a:extLst>
          </p:cNvPr>
          <p:cNvSpPr txBox="1"/>
          <p:nvPr/>
        </p:nvSpPr>
        <p:spPr>
          <a:xfrm>
            <a:off x="818866" y="352813"/>
            <a:ext cx="1542197"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The</a:t>
            </a:r>
            <a:endParaRPr lang="en-CA"/>
          </a:p>
        </p:txBody>
      </p:sp>
      <p:sp>
        <p:nvSpPr>
          <p:cNvPr id="8" name="TextBox 7">
            <a:extLst>
              <a:ext uri="{FF2B5EF4-FFF2-40B4-BE49-F238E27FC236}">
                <a16:creationId xmlns:a16="http://schemas.microsoft.com/office/drawing/2014/main" id="{5F2EB6BB-17A0-D90F-0022-9FD5250B518B}"/>
              </a:ext>
            </a:extLst>
          </p:cNvPr>
          <p:cNvSpPr txBox="1"/>
          <p:nvPr/>
        </p:nvSpPr>
        <p:spPr>
          <a:xfrm>
            <a:off x="3811645" y="358288"/>
            <a:ext cx="4279539"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Needed for</a:t>
            </a:r>
            <a:endParaRPr lang="en-CA"/>
          </a:p>
        </p:txBody>
      </p:sp>
      <p:sp>
        <p:nvSpPr>
          <p:cNvPr id="16" name="TextBox 15">
            <a:extLst>
              <a:ext uri="{FF2B5EF4-FFF2-40B4-BE49-F238E27FC236}">
                <a16:creationId xmlns:a16="http://schemas.microsoft.com/office/drawing/2014/main" id="{398B8B7D-6045-3A54-52FA-5E21B860B95A}"/>
              </a:ext>
            </a:extLst>
          </p:cNvPr>
          <p:cNvSpPr txBox="1"/>
          <p:nvPr/>
        </p:nvSpPr>
        <p:spPr>
          <a:xfrm>
            <a:off x="491753" y="6275949"/>
            <a:ext cx="3121016"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Suicide Rates</a:t>
            </a:r>
          </a:p>
        </p:txBody>
      </p:sp>
      <p:sp>
        <p:nvSpPr>
          <p:cNvPr id="18" name="TextBox 17">
            <a:extLst>
              <a:ext uri="{FF2B5EF4-FFF2-40B4-BE49-F238E27FC236}">
                <a16:creationId xmlns:a16="http://schemas.microsoft.com/office/drawing/2014/main" id="{D7A868B3-922F-FF6B-E255-ECAA35DE792D}"/>
              </a:ext>
            </a:extLst>
          </p:cNvPr>
          <p:cNvSpPr txBox="1"/>
          <p:nvPr/>
        </p:nvSpPr>
        <p:spPr>
          <a:xfrm>
            <a:off x="4778999" y="6274730"/>
            <a:ext cx="2635668"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Food Disparity</a:t>
            </a:r>
            <a:endParaRPr lang="en-US">
              <a:solidFill>
                <a:srgbClr val="FFB061"/>
              </a:solidFill>
              <a:ea typeface="Calibri"/>
              <a:cs typeface="Calibri"/>
            </a:endParaRPr>
          </a:p>
        </p:txBody>
      </p:sp>
      <p:sp>
        <p:nvSpPr>
          <p:cNvPr id="14" name="TextBox 13">
            <a:extLst>
              <a:ext uri="{FF2B5EF4-FFF2-40B4-BE49-F238E27FC236}">
                <a16:creationId xmlns:a16="http://schemas.microsoft.com/office/drawing/2014/main" id="{05E2E872-C41A-0DD4-1B83-A3A444DF55BC}"/>
              </a:ext>
            </a:extLst>
          </p:cNvPr>
          <p:cNvSpPr txBox="1"/>
          <p:nvPr/>
        </p:nvSpPr>
        <p:spPr>
          <a:xfrm>
            <a:off x="543414" y="7163203"/>
            <a:ext cx="1842406"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60's Scoop</a:t>
            </a:r>
            <a:endParaRPr lang="en-US">
              <a:solidFill>
                <a:srgbClr val="FFB061"/>
              </a:solidFill>
            </a:endParaRPr>
          </a:p>
        </p:txBody>
      </p:sp>
      <p:sp>
        <p:nvSpPr>
          <p:cNvPr id="20" name="TextBox 19">
            <a:extLst>
              <a:ext uri="{FF2B5EF4-FFF2-40B4-BE49-F238E27FC236}">
                <a16:creationId xmlns:a16="http://schemas.microsoft.com/office/drawing/2014/main" id="{7D0CF19F-1F9E-626F-6BE1-402EEA1561DE}"/>
              </a:ext>
            </a:extLst>
          </p:cNvPr>
          <p:cNvSpPr txBox="1"/>
          <p:nvPr/>
        </p:nvSpPr>
        <p:spPr>
          <a:xfrm>
            <a:off x="9001826" y="7159216"/>
            <a:ext cx="2697038" cy="523220"/>
          </a:xfrm>
          <a:prstGeom prst="rect">
            <a:avLst/>
          </a:prstGeom>
          <a:noFill/>
        </p:spPr>
        <p:txBody>
          <a:bodyPr wrap="square" lIns="91440" tIns="45720" rIns="91440" bIns="45720" anchor="t">
            <a:spAutoFit/>
          </a:bodyPr>
          <a:lstStyle/>
          <a:p>
            <a:r>
              <a:rPr lang="en-US" sz="2800" b="1">
                <a:solidFill>
                  <a:schemeClr val="bg1"/>
                </a:solidFill>
                <a:latin typeface="WordVisi_MSFontService"/>
              </a:rPr>
              <a:t>Voting Disparity</a:t>
            </a:r>
          </a:p>
        </p:txBody>
      </p:sp>
      <p:sp>
        <p:nvSpPr>
          <p:cNvPr id="6" name="TextBox 5">
            <a:extLst>
              <a:ext uri="{FF2B5EF4-FFF2-40B4-BE49-F238E27FC236}">
                <a16:creationId xmlns:a16="http://schemas.microsoft.com/office/drawing/2014/main" id="{9B1596D8-9C6A-1F1C-3B53-165D9352F2E3}"/>
              </a:ext>
            </a:extLst>
          </p:cNvPr>
          <p:cNvSpPr txBox="1"/>
          <p:nvPr/>
        </p:nvSpPr>
        <p:spPr>
          <a:xfrm>
            <a:off x="4597500" y="7172809"/>
            <a:ext cx="3010619"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ea typeface="Calibri"/>
                <a:cs typeface="Calibri"/>
              </a:rPr>
              <a:t>Smallpox Blankets</a:t>
            </a:r>
          </a:p>
        </p:txBody>
      </p:sp>
      <p:sp>
        <p:nvSpPr>
          <p:cNvPr id="23" name="TextBox 22">
            <a:extLst>
              <a:ext uri="{FF2B5EF4-FFF2-40B4-BE49-F238E27FC236}">
                <a16:creationId xmlns:a16="http://schemas.microsoft.com/office/drawing/2014/main" id="{6707B373-FBE2-0C47-6A31-FF2B5C2DF4B2}"/>
              </a:ext>
            </a:extLst>
          </p:cNvPr>
          <p:cNvSpPr txBox="1"/>
          <p:nvPr/>
        </p:nvSpPr>
        <p:spPr>
          <a:xfrm>
            <a:off x="8651915" y="6267034"/>
            <a:ext cx="3053752" cy="537597"/>
          </a:xfrm>
          <a:prstGeom prst="rect">
            <a:avLst/>
          </a:prstGeom>
          <a:noFill/>
        </p:spPr>
        <p:txBody>
          <a:bodyPr wrap="square" lIns="91440" tIns="45720" rIns="91440" bIns="45720" anchor="t">
            <a:spAutoFit/>
          </a:bodyPr>
          <a:lstStyle/>
          <a:p>
            <a:r>
              <a:rPr lang="en-US" sz="2800" b="1">
                <a:solidFill>
                  <a:schemeClr val="bg1"/>
                </a:solidFill>
                <a:ea typeface="+mn-lt"/>
                <a:cs typeface="+mn-lt"/>
              </a:rPr>
              <a:t>Incarceration Rates</a:t>
            </a:r>
            <a:endParaRPr lang="en-US">
              <a:solidFill>
                <a:schemeClr val="bg1"/>
              </a:solidFill>
              <a:ea typeface="+mn-lt"/>
              <a:cs typeface="+mn-lt"/>
            </a:endParaRPr>
          </a:p>
        </p:txBody>
      </p:sp>
      <p:sp>
        <p:nvSpPr>
          <p:cNvPr id="7" name="TextBox 18">
            <a:extLst>
              <a:ext uri="{FF2B5EF4-FFF2-40B4-BE49-F238E27FC236}">
                <a16:creationId xmlns:a16="http://schemas.microsoft.com/office/drawing/2014/main" id="{931A1CA5-40C1-D25F-2E69-AFF0F3605260}"/>
              </a:ext>
            </a:extLst>
          </p:cNvPr>
          <p:cNvSpPr txBox="1"/>
          <p:nvPr/>
        </p:nvSpPr>
        <p:spPr>
          <a:xfrm>
            <a:off x="496691" y="3546410"/>
            <a:ext cx="11202057" cy="2739211"/>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800" b="1">
                <a:solidFill>
                  <a:srgbClr val="FFC000"/>
                </a:solidFill>
                <a:latin typeface="Times New Roman"/>
                <a:ea typeface="Aptos"/>
                <a:cs typeface="Aptos"/>
              </a:rPr>
              <a:t>INCARCERATION RATES</a:t>
            </a:r>
            <a:r>
              <a:rPr lang="en-US" sz="1600" b="1">
                <a:solidFill>
                  <a:schemeClr val="bg1"/>
                </a:solidFill>
                <a:latin typeface="WordVisi_MSFontService"/>
                <a:ea typeface="Aptos"/>
                <a:cs typeface="Aptos"/>
              </a:rPr>
              <a:t>:</a:t>
            </a:r>
            <a:r>
              <a:rPr lang="en-US" sz="1600" b="1">
                <a:solidFill>
                  <a:schemeClr val="bg1"/>
                </a:solidFill>
                <a:latin typeface="WordVisi_MSFontService"/>
                <a:ea typeface="+mn-lt"/>
                <a:cs typeface="+mn-lt"/>
              </a:rPr>
              <a:t> </a:t>
            </a:r>
            <a:r>
              <a:rPr lang="en-US" sz="1600" b="1">
                <a:solidFill>
                  <a:schemeClr val="bg1"/>
                </a:solidFill>
                <a:ea typeface="+mn-lt"/>
                <a:cs typeface="+mn-lt"/>
              </a:rPr>
              <a:t>to directly quote the </a:t>
            </a:r>
            <a:r>
              <a:rPr lang="en-US" sz="1600" b="1" u="sng">
                <a:solidFill>
                  <a:schemeClr val="bg1"/>
                </a:solidFill>
                <a:ea typeface="+mn-lt"/>
                <a:cs typeface="+mn-lt"/>
                <a:hlinkClick r:id="rId3">
                  <a:extLst>
                    <a:ext uri="{A12FA001-AC4F-418D-AE19-62706E023703}">
                      <ahyp:hlinkClr xmlns:ahyp="http://schemas.microsoft.com/office/drawing/2018/hyperlinkcolor" val="tx"/>
                    </a:ext>
                  </a:extLst>
                </a:hlinkClick>
              </a:rPr>
              <a:t>Government of Canada</a:t>
            </a:r>
            <a:r>
              <a:rPr lang="en-US" sz="1600" b="1">
                <a:solidFill>
                  <a:schemeClr val="bg1"/>
                </a:solidFill>
                <a:ea typeface="+mn-lt"/>
                <a:cs typeface="+mn-lt"/>
              </a:rPr>
              <a:t>: “Indigenous inmates in federal institutions rose from 20 percent of the total inmate population in 2008-2009 to 28 percent in 2017-2018, while representing only 4.1 percent of the overall Canadian population. Similarly, the percentage of federally incarcerated Indigenous women rose from 32 percent of </a:t>
            </a:r>
            <a:r>
              <a:rPr lang="en-US" sz="1600" b="1" i="0">
                <a:solidFill>
                  <a:schemeClr val="bg1"/>
                </a:solidFill>
                <a:ea typeface="+mn-lt"/>
                <a:cs typeface="+mn-lt"/>
              </a:rPr>
              <a:t>the </a:t>
            </a:r>
            <a:r>
              <a:rPr lang="en-US" sz="1600" b="1">
                <a:solidFill>
                  <a:schemeClr val="bg1"/>
                </a:solidFill>
                <a:ea typeface="+mn-lt"/>
                <a:cs typeface="+mn-lt"/>
              </a:rPr>
              <a:t>female inmate population to 40 percent. While proportions of Indigenous incarceration have risen substantially, the overall inmate population (Indigenous and non-Indigenous) has risen only slightly.” It is clear that the Indigenous populace is disproportionately criminalized while also being </a:t>
            </a:r>
            <a:r>
              <a:rPr lang="en-US" sz="1600" b="1" err="1">
                <a:solidFill>
                  <a:schemeClr val="bg1"/>
                </a:solidFill>
                <a:ea typeface="+mn-lt"/>
                <a:cs typeface="+mn-lt"/>
              </a:rPr>
              <a:t>disenfranchized</a:t>
            </a:r>
            <a:r>
              <a:rPr lang="en-US" sz="1600" b="1">
                <a:solidFill>
                  <a:schemeClr val="bg1"/>
                </a:solidFill>
                <a:ea typeface="+mn-lt"/>
                <a:cs typeface="+mn-lt"/>
              </a:rPr>
              <a:t>. This is a generalized statistic for the country as a whole. When broken down from province to province, it is apparent that some provinces are more discriminatory than others. See the following image for more info.</a:t>
            </a:r>
          </a:p>
          <a:p>
            <a:endParaRPr lang="en-US" sz="1600" b="1">
              <a:solidFill>
                <a:schemeClr val="bg1"/>
              </a:solidFill>
              <a:ea typeface="+mn-lt"/>
              <a:cs typeface="+mn-lt"/>
            </a:endParaRPr>
          </a:p>
          <a:p>
            <a:endParaRPr lang="en-US" sz="1600" b="1">
              <a:solidFill>
                <a:schemeClr val="bg1"/>
              </a:solidFill>
              <a:latin typeface="WordVisi_MSFontService"/>
            </a:endParaRPr>
          </a:p>
        </p:txBody>
      </p:sp>
      <p:sp>
        <p:nvSpPr>
          <p:cNvPr id="12" name="Oval 11">
            <a:extLst>
              <a:ext uri="{FF2B5EF4-FFF2-40B4-BE49-F238E27FC236}">
                <a16:creationId xmlns:a16="http://schemas.microsoft.com/office/drawing/2014/main" id="{4D00B6D8-3692-1A97-EABC-41DD391238CA}"/>
              </a:ext>
            </a:extLst>
          </p:cNvPr>
          <p:cNvSpPr/>
          <p:nvPr/>
        </p:nvSpPr>
        <p:spPr>
          <a:xfrm>
            <a:off x="-5452487" y="5270156"/>
            <a:ext cx="3050909" cy="3050909"/>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7D01"/>
              </a:solidFill>
            </a:endParaRPr>
          </a:p>
        </p:txBody>
      </p:sp>
    </p:spTree>
    <p:extLst>
      <p:ext uri="{BB962C8B-B14F-4D97-AF65-F5344CB8AC3E}">
        <p14:creationId xmlns:p14="http://schemas.microsoft.com/office/powerpoint/2010/main" val="267487867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71BC7F4-1A2C-8978-FBCB-BC88BBE021E3}"/>
              </a:ext>
            </a:extLst>
          </p:cNvPr>
          <p:cNvSpPr/>
          <p:nvPr/>
        </p:nvSpPr>
        <p:spPr>
          <a:xfrm rot="5400000">
            <a:off x="2666999" y="-2667001"/>
            <a:ext cx="6857999" cy="12192003"/>
          </a:xfrm>
          <a:prstGeom prst="rect">
            <a:avLst/>
          </a:prstGeom>
          <a:solidFill>
            <a:srgbClr val="FF7D0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Oval 11">
            <a:extLst>
              <a:ext uri="{FF2B5EF4-FFF2-40B4-BE49-F238E27FC236}">
                <a16:creationId xmlns:a16="http://schemas.microsoft.com/office/drawing/2014/main" id="{4D00B6D8-3692-1A97-EABC-41DD391238CA}"/>
              </a:ext>
            </a:extLst>
          </p:cNvPr>
          <p:cNvSpPr/>
          <p:nvPr/>
        </p:nvSpPr>
        <p:spPr>
          <a:xfrm>
            <a:off x="2465" y="5342727"/>
            <a:ext cx="3050909" cy="3050909"/>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7D01"/>
              </a:solidFill>
            </a:endParaRPr>
          </a:p>
        </p:txBody>
      </p:sp>
      <p:sp>
        <p:nvSpPr>
          <p:cNvPr id="15" name="Oval 14">
            <a:extLst>
              <a:ext uri="{FF2B5EF4-FFF2-40B4-BE49-F238E27FC236}">
                <a16:creationId xmlns:a16="http://schemas.microsoft.com/office/drawing/2014/main" id="{8E78DB31-BAE4-1423-4353-B95D8EA4A33C}"/>
              </a:ext>
            </a:extLst>
          </p:cNvPr>
          <p:cNvSpPr/>
          <p:nvPr/>
        </p:nvSpPr>
        <p:spPr>
          <a:xfrm>
            <a:off x="12460012" y="5345011"/>
            <a:ext cx="3050909" cy="3050909"/>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7D01"/>
              </a:solidFill>
            </a:endParaRPr>
          </a:p>
        </p:txBody>
      </p:sp>
      <p:sp>
        <p:nvSpPr>
          <p:cNvPr id="2" name="Title 1">
            <a:extLst>
              <a:ext uri="{FF2B5EF4-FFF2-40B4-BE49-F238E27FC236}">
                <a16:creationId xmlns:a16="http://schemas.microsoft.com/office/drawing/2014/main" id="{D90E019E-6F8F-2C84-F327-6AA88EA850C6}"/>
              </a:ext>
            </a:extLst>
          </p:cNvPr>
          <p:cNvSpPr>
            <a:spLocks noGrp="1"/>
          </p:cNvSpPr>
          <p:nvPr>
            <p:ph type="ctrTitle"/>
          </p:nvPr>
        </p:nvSpPr>
        <p:spPr>
          <a:xfrm>
            <a:off x="495190" y="-265726"/>
            <a:ext cx="6309234" cy="2423750"/>
          </a:xfrm>
        </p:spPr>
        <p:txBody>
          <a:bodyPr/>
          <a:lstStyle/>
          <a:p>
            <a:r>
              <a:rPr lang="en-CA">
                <a:solidFill>
                  <a:srgbClr val="FFC000"/>
                </a:solidFill>
                <a:latin typeface="Impact"/>
              </a:rPr>
              <a:t>Truth</a:t>
            </a:r>
            <a:r>
              <a:rPr lang="en-CA">
                <a:solidFill>
                  <a:schemeClr val="bg1"/>
                </a:solidFill>
                <a:latin typeface="Impact"/>
              </a:rPr>
              <a:t> </a:t>
            </a:r>
            <a:r>
              <a:rPr lang="en-CA">
                <a:solidFill>
                  <a:srgbClr val="FF7D01"/>
                </a:solidFill>
                <a:latin typeface="Impact"/>
              </a:rPr>
              <a:t>and</a:t>
            </a:r>
            <a:r>
              <a:rPr lang="en-CA">
                <a:solidFill>
                  <a:schemeClr val="bg1"/>
                </a:solidFill>
                <a:latin typeface="Impact"/>
              </a:rPr>
              <a:t> Reconciliation</a:t>
            </a:r>
          </a:p>
        </p:txBody>
      </p:sp>
      <p:sp>
        <p:nvSpPr>
          <p:cNvPr id="3" name="Subtitle 2">
            <a:extLst>
              <a:ext uri="{FF2B5EF4-FFF2-40B4-BE49-F238E27FC236}">
                <a16:creationId xmlns:a16="http://schemas.microsoft.com/office/drawing/2014/main" id="{34BDB6C0-A263-8BA8-6DAE-049741168683}"/>
              </a:ext>
            </a:extLst>
          </p:cNvPr>
          <p:cNvSpPr>
            <a:spLocks noGrp="1"/>
          </p:cNvSpPr>
          <p:nvPr>
            <p:ph type="subTitle" idx="1"/>
          </p:nvPr>
        </p:nvSpPr>
        <p:spPr>
          <a:xfrm>
            <a:off x="785807" y="2158024"/>
            <a:ext cx="5728000" cy="1655762"/>
          </a:xfrm>
        </p:spPr>
        <p:txBody>
          <a:bodyPr/>
          <a:lstStyle/>
          <a:p>
            <a:r>
              <a:rPr lang="en-US" b="0" i="0">
                <a:solidFill>
                  <a:schemeClr val="bg1"/>
                </a:solidFill>
                <a:effectLst/>
                <a:latin typeface="Times New Roman" panose="02020603050405020304" pitchFamily="18" charset="0"/>
              </a:rPr>
              <a:t>A Guide to Knowing More and Doing Better</a:t>
            </a:r>
            <a:endParaRPr lang="en-CA">
              <a:solidFill>
                <a:schemeClr val="bg1"/>
              </a:solidFill>
            </a:endParaRPr>
          </a:p>
        </p:txBody>
      </p:sp>
      <p:pic>
        <p:nvPicPr>
          <p:cNvPr id="1026" name="Picture 2" descr="National Day for Truth and Reconciliation and Orange Shirt Day - HRPA">
            <a:extLst>
              <a:ext uri="{FF2B5EF4-FFF2-40B4-BE49-F238E27FC236}">
                <a16:creationId xmlns:a16="http://schemas.microsoft.com/office/drawing/2014/main" id="{39902078-FF35-DBDE-CBA4-B2A22EFD77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2940" y="113620"/>
            <a:ext cx="3117305" cy="311730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BD21C8B3-FBC1-B9A3-B835-AE38E3450FDB}"/>
              </a:ext>
            </a:extLst>
          </p:cNvPr>
          <p:cNvSpPr/>
          <p:nvPr/>
        </p:nvSpPr>
        <p:spPr>
          <a:xfrm>
            <a:off x="549780" y="2047164"/>
            <a:ext cx="6192214" cy="1108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9">
            <a:extLst>
              <a:ext uri="{FF2B5EF4-FFF2-40B4-BE49-F238E27FC236}">
                <a16:creationId xmlns:a16="http://schemas.microsoft.com/office/drawing/2014/main" id="{590464CB-2EC7-7BE5-A592-8043513ED24E}"/>
              </a:ext>
            </a:extLst>
          </p:cNvPr>
          <p:cNvSpPr/>
          <p:nvPr/>
        </p:nvSpPr>
        <p:spPr>
          <a:xfrm flipV="1">
            <a:off x="-2" y="3344543"/>
            <a:ext cx="12192002"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TextBox 4">
            <a:extLst>
              <a:ext uri="{FF2B5EF4-FFF2-40B4-BE49-F238E27FC236}">
                <a16:creationId xmlns:a16="http://schemas.microsoft.com/office/drawing/2014/main" id="{671263AD-5604-49BE-63D8-644A16253D33}"/>
              </a:ext>
            </a:extLst>
          </p:cNvPr>
          <p:cNvSpPr txBox="1"/>
          <p:nvPr/>
        </p:nvSpPr>
        <p:spPr>
          <a:xfrm>
            <a:off x="818866" y="352813"/>
            <a:ext cx="1542197"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The</a:t>
            </a:r>
            <a:endParaRPr lang="en-CA"/>
          </a:p>
        </p:txBody>
      </p:sp>
      <p:sp>
        <p:nvSpPr>
          <p:cNvPr id="8" name="TextBox 7">
            <a:extLst>
              <a:ext uri="{FF2B5EF4-FFF2-40B4-BE49-F238E27FC236}">
                <a16:creationId xmlns:a16="http://schemas.microsoft.com/office/drawing/2014/main" id="{5F2EB6BB-17A0-D90F-0022-9FD5250B518B}"/>
              </a:ext>
            </a:extLst>
          </p:cNvPr>
          <p:cNvSpPr txBox="1"/>
          <p:nvPr/>
        </p:nvSpPr>
        <p:spPr>
          <a:xfrm>
            <a:off x="3811645" y="358288"/>
            <a:ext cx="4279539"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Needed for</a:t>
            </a:r>
            <a:endParaRPr lang="en-CA"/>
          </a:p>
        </p:txBody>
      </p:sp>
      <p:sp>
        <p:nvSpPr>
          <p:cNvPr id="16" name="TextBox 15">
            <a:extLst>
              <a:ext uri="{FF2B5EF4-FFF2-40B4-BE49-F238E27FC236}">
                <a16:creationId xmlns:a16="http://schemas.microsoft.com/office/drawing/2014/main" id="{398B8B7D-6045-3A54-52FA-5E21B860B95A}"/>
              </a:ext>
            </a:extLst>
          </p:cNvPr>
          <p:cNvSpPr txBox="1"/>
          <p:nvPr/>
        </p:nvSpPr>
        <p:spPr>
          <a:xfrm>
            <a:off x="491753" y="6275949"/>
            <a:ext cx="3121016" cy="523220"/>
          </a:xfrm>
          <a:prstGeom prst="rect">
            <a:avLst/>
          </a:prstGeom>
          <a:noFill/>
        </p:spPr>
        <p:txBody>
          <a:bodyPr wrap="square" lIns="91440" tIns="45720" rIns="91440" bIns="45720" anchor="t">
            <a:spAutoFit/>
          </a:bodyPr>
          <a:lstStyle/>
          <a:p>
            <a:r>
              <a:rPr lang="en-US" sz="2800" b="1">
                <a:solidFill>
                  <a:schemeClr val="bg1"/>
                </a:solidFill>
                <a:latin typeface="WordVisi_MSFontService"/>
              </a:rPr>
              <a:t>Suicide Rates</a:t>
            </a:r>
          </a:p>
        </p:txBody>
      </p:sp>
      <p:sp>
        <p:nvSpPr>
          <p:cNvPr id="18" name="TextBox 17">
            <a:extLst>
              <a:ext uri="{FF2B5EF4-FFF2-40B4-BE49-F238E27FC236}">
                <a16:creationId xmlns:a16="http://schemas.microsoft.com/office/drawing/2014/main" id="{D7A868B3-922F-FF6B-E255-ECAA35DE792D}"/>
              </a:ext>
            </a:extLst>
          </p:cNvPr>
          <p:cNvSpPr txBox="1"/>
          <p:nvPr/>
        </p:nvSpPr>
        <p:spPr>
          <a:xfrm>
            <a:off x="4778999" y="6274730"/>
            <a:ext cx="2635668"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Food Disparity</a:t>
            </a:r>
            <a:endParaRPr lang="en-US">
              <a:solidFill>
                <a:srgbClr val="FFB061"/>
              </a:solidFill>
              <a:ea typeface="Calibri"/>
              <a:cs typeface="Calibri"/>
            </a:endParaRPr>
          </a:p>
        </p:txBody>
      </p:sp>
      <p:sp>
        <p:nvSpPr>
          <p:cNvPr id="14" name="TextBox 13">
            <a:extLst>
              <a:ext uri="{FF2B5EF4-FFF2-40B4-BE49-F238E27FC236}">
                <a16:creationId xmlns:a16="http://schemas.microsoft.com/office/drawing/2014/main" id="{05E2E872-C41A-0DD4-1B83-A3A444DF55BC}"/>
              </a:ext>
            </a:extLst>
          </p:cNvPr>
          <p:cNvSpPr txBox="1"/>
          <p:nvPr/>
        </p:nvSpPr>
        <p:spPr>
          <a:xfrm>
            <a:off x="543414" y="7163203"/>
            <a:ext cx="1842406"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60's Scoop</a:t>
            </a:r>
            <a:endParaRPr lang="en-US">
              <a:solidFill>
                <a:srgbClr val="FFB061"/>
              </a:solidFill>
            </a:endParaRPr>
          </a:p>
        </p:txBody>
      </p:sp>
      <p:sp>
        <p:nvSpPr>
          <p:cNvPr id="20" name="TextBox 19">
            <a:extLst>
              <a:ext uri="{FF2B5EF4-FFF2-40B4-BE49-F238E27FC236}">
                <a16:creationId xmlns:a16="http://schemas.microsoft.com/office/drawing/2014/main" id="{7D0CF19F-1F9E-626F-6BE1-402EEA1561DE}"/>
              </a:ext>
            </a:extLst>
          </p:cNvPr>
          <p:cNvSpPr txBox="1"/>
          <p:nvPr/>
        </p:nvSpPr>
        <p:spPr>
          <a:xfrm>
            <a:off x="8939296" y="6276264"/>
            <a:ext cx="2759568"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Voting Disparity</a:t>
            </a:r>
          </a:p>
        </p:txBody>
      </p:sp>
      <p:sp>
        <p:nvSpPr>
          <p:cNvPr id="6" name="TextBox 5">
            <a:extLst>
              <a:ext uri="{FF2B5EF4-FFF2-40B4-BE49-F238E27FC236}">
                <a16:creationId xmlns:a16="http://schemas.microsoft.com/office/drawing/2014/main" id="{9B1596D8-9C6A-1F1C-3B53-165D9352F2E3}"/>
              </a:ext>
            </a:extLst>
          </p:cNvPr>
          <p:cNvSpPr txBox="1"/>
          <p:nvPr/>
        </p:nvSpPr>
        <p:spPr>
          <a:xfrm>
            <a:off x="4597500" y="7172809"/>
            <a:ext cx="3010619"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ea typeface="Calibri"/>
                <a:cs typeface="Calibri"/>
              </a:rPr>
              <a:t>Smallpox Blankets</a:t>
            </a:r>
          </a:p>
        </p:txBody>
      </p:sp>
      <p:sp>
        <p:nvSpPr>
          <p:cNvPr id="23" name="TextBox 22">
            <a:extLst>
              <a:ext uri="{FF2B5EF4-FFF2-40B4-BE49-F238E27FC236}">
                <a16:creationId xmlns:a16="http://schemas.microsoft.com/office/drawing/2014/main" id="{6707B373-FBE2-0C47-6A31-FF2B5C2DF4B2}"/>
              </a:ext>
            </a:extLst>
          </p:cNvPr>
          <p:cNvSpPr txBox="1"/>
          <p:nvPr/>
        </p:nvSpPr>
        <p:spPr>
          <a:xfrm>
            <a:off x="8639820" y="7137891"/>
            <a:ext cx="3053752" cy="537597"/>
          </a:xfrm>
          <a:prstGeom prst="rect">
            <a:avLst/>
          </a:prstGeom>
          <a:noFill/>
        </p:spPr>
        <p:txBody>
          <a:bodyPr wrap="square" lIns="91440" tIns="45720" rIns="91440" bIns="45720" anchor="t">
            <a:spAutoFit/>
          </a:bodyPr>
          <a:lstStyle/>
          <a:p>
            <a:r>
              <a:rPr lang="en-US" sz="2800" b="1">
                <a:solidFill>
                  <a:schemeClr val="bg1"/>
                </a:solidFill>
                <a:ea typeface="+mn-lt"/>
                <a:cs typeface="+mn-lt"/>
              </a:rPr>
              <a:t>Incarceration Rates</a:t>
            </a:r>
            <a:endParaRPr lang="en-US">
              <a:solidFill>
                <a:schemeClr val="bg1"/>
              </a:solidFill>
              <a:ea typeface="+mn-lt"/>
              <a:cs typeface="+mn-lt"/>
            </a:endParaRPr>
          </a:p>
        </p:txBody>
      </p:sp>
      <p:sp>
        <p:nvSpPr>
          <p:cNvPr id="7" name="TextBox 18">
            <a:extLst>
              <a:ext uri="{FF2B5EF4-FFF2-40B4-BE49-F238E27FC236}">
                <a16:creationId xmlns:a16="http://schemas.microsoft.com/office/drawing/2014/main" id="{931A1CA5-40C1-D25F-2E69-AFF0F3605260}"/>
              </a:ext>
            </a:extLst>
          </p:cNvPr>
          <p:cNvSpPr txBox="1"/>
          <p:nvPr/>
        </p:nvSpPr>
        <p:spPr>
          <a:xfrm>
            <a:off x="496691" y="3546410"/>
            <a:ext cx="11202057" cy="2985433"/>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800" b="1">
                <a:solidFill>
                  <a:srgbClr val="FFC000"/>
                </a:solidFill>
                <a:latin typeface="Times New Roman"/>
                <a:ea typeface="+mn-lt"/>
                <a:cs typeface="+mn-lt"/>
              </a:rPr>
              <a:t>SUICIDE RATES</a:t>
            </a:r>
            <a:r>
              <a:rPr lang="en-US" sz="1600" b="1">
                <a:solidFill>
                  <a:schemeClr val="bg1"/>
                </a:solidFill>
                <a:latin typeface="Calibri"/>
                <a:ea typeface="Calibri"/>
                <a:cs typeface="Calibri"/>
              </a:rPr>
              <a:t>:</a:t>
            </a:r>
            <a:r>
              <a:rPr lang="en-US" sz="1600" b="1">
                <a:solidFill>
                  <a:schemeClr val="bg1"/>
                </a:solidFill>
                <a:latin typeface="Calibri"/>
                <a:ea typeface="+mn-lt"/>
                <a:cs typeface="+mn-lt"/>
              </a:rPr>
              <a:t> </a:t>
            </a:r>
            <a:r>
              <a:rPr lang="en-US" sz="1600" b="1">
                <a:solidFill>
                  <a:schemeClr val="bg1"/>
                </a:solidFill>
                <a:latin typeface="Aptos"/>
                <a:ea typeface="+mn-lt"/>
                <a:cs typeface="+mn-lt"/>
              </a:rPr>
              <a:t>With everything listed and more, it comes as no surprise that the Indigenous Peoples face a suicide crisis. According to </a:t>
            </a:r>
            <a:r>
              <a:rPr lang="en-US" sz="1600" b="1">
                <a:solidFill>
                  <a:schemeClr val="bg1"/>
                </a:solidFill>
                <a:latin typeface="Aptos"/>
                <a:ea typeface="+mn-lt"/>
                <a:cs typeface="+mn-lt"/>
                <a:hlinkClick r:id="rId3">
                  <a:extLst>
                    <a:ext uri="{A12FA001-AC4F-418D-AE19-62706E023703}">
                      <ahyp:hlinkClr xmlns:ahyp="http://schemas.microsoft.com/office/drawing/2018/hyperlinkcolor" val="tx"/>
                    </a:ext>
                  </a:extLst>
                </a:hlinkClick>
              </a:rPr>
              <a:t>Statistics Canada</a:t>
            </a:r>
            <a:r>
              <a:rPr lang="en-US" sz="1600" b="1">
                <a:solidFill>
                  <a:schemeClr val="bg1"/>
                </a:solidFill>
                <a:latin typeface="Aptos"/>
                <a:ea typeface="+mn-lt"/>
                <a:cs typeface="+mn-lt"/>
              </a:rPr>
              <a:t>: “The rate among First Nations people (24.3 deaths per 100,000 person-years at risk) was three times higher than the rate among non-Indigenous people (8.0 deaths per 100,000 person-years at risk). Among First Nations people living on reserve, the rate was about twice as high as that among those living off reserve. However, suicide rates varied by First Nations band, with just over 60% of bands having a zero suicide rate. The rate among Métis (14.7Note E: Use with caution deaths per 100,000 person-years at risk) was approximately twice as high as </a:t>
            </a:r>
            <a:r>
              <a:rPr lang="en-US" sz="1600" b="1" i="0">
                <a:solidFill>
                  <a:schemeClr val="bg1"/>
                </a:solidFill>
                <a:latin typeface="Aptos"/>
                <a:ea typeface="+mn-lt"/>
                <a:cs typeface="+mn-lt"/>
              </a:rPr>
              <a:t>the </a:t>
            </a:r>
            <a:r>
              <a:rPr lang="en-US" sz="1600" b="1">
                <a:solidFill>
                  <a:schemeClr val="bg1"/>
                </a:solidFill>
                <a:latin typeface="Aptos"/>
                <a:ea typeface="+mn-lt"/>
                <a:cs typeface="+mn-lt"/>
              </a:rPr>
              <a:t>rate among non-Indigenous people. Among Inuit, the rate was approximately nine times higher than the non-Indigenous rate (72.3 versus 8.0 deaths per 100,000 person-years at risk). Suicide rates and disparities were highest in youth and young adults (15 to 24 years) among First Nations males and Inuit male and females.” </a:t>
            </a:r>
            <a:endParaRPr lang="en-US">
              <a:solidFill>
                <a:schemeClr val="bg1"/>
              </a:solidFill>
            </a:endParaRPr>
          </a:p>
          <a:p>
            <a:endParaRPr lang="en-US" sz="1600" b="1">
              <a:solidFill>
                <a:schemeClr val="bg1"/>
              </a:solidFill>
              <a:ea typeface="+mn-lt"/>
              <a:cs typeface="+mn-lt"/>
            </a:endParaRPr>
          </a:p>
          <a:p>
            <a:endParaRPr lang="en-US" sz="1600" b="1">
              <a:solidFill>
                <a:schemeClr val="bg1"/>
              </a:solidFill>
              <a:latin typeface="WordVisi_MSFontService"/>
            </a:endParaRPr>
          </a:p>
        </p:txBody>
      </p:sp>
    </p:spTree>
    <p:extLst>
      <p:ext uri="{BB962C8B-B14F-4D97-AF65-F5344CB8AC3E}">
        <p14:creationId xmlns:p14="http://schemas.microsoft.com/office/powerpoint/2010/main" val="118242924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71BC7F4-1A2C-8978-FBCB-BC88BBE021E3}"/>
              </a:ext>
            </a:extLst>
          </p:cNvPr>
          <p:cNvSpPr/>
          <p:nvPr/>
        </p:nvSpPr>
        <p:spPr>
          <a:xfrm rot="5400000">
            <a:off x="2666999" y="-2667001"/>
            <a:ext cx="6857999" cy="12192003"/>
          </a:xfrm>
          <a:prstGeom prst="rect">
            <a:avLst/>
          </a:prstGeom>
          <a:solidFill>
            <a:srgbClr val="FF7D0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Oval 11">
            <a:extLst>
              <a:ext uri="{FF2B5EF4-FFF2-40B4-BE49-F238E27FC236}">
                <a16:creationId xmlns:a16="http://schemas.microsoft.com/office/drawing/2014/main" id="{4D00B6D8-3692-1A97-EABC-41DD391238CA}"/>
              </a:ext>
            </a:extLst>
          </p:cNvPr>
          <p:cNvSpPr/>
          <p:nvPr/>
        </p:nvSpPr>
        <p:spPr>
          <a:xfrm>
            <a:off x="4429322" y="5342727"/>
            <a:ext cx="3050909" cy="3050909"/>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7D01"/>
              </a:solidFill>
            </a:endParaRPr>
          </a:p>
        </p:txBody>
      </p:sp>
      <p:sp>
        <p:nvSpPr>
          <p:cNvPr id="2" name="Title 1">
            <a:extLst>
              <a:ext uri="{FF2B5EF4-FFF2-40B4-BE49-F238E27FC236}">
                <a16:creationId xmlns:a16="http://schemas.microsoft.com/office/drawing/2014/main" id="{D90E019E-6F8F-2C84-F327-6AA88EA850C6}"/>
              </a:ext>
            </a:extLst>
          </p:cNvPr>
          <p:cNvSpPr>
            <a:spLocks noGrp="1"/>
          </p:cNvSpPr>
          <p:nvPr>
            <p:ph type="ctrTitle"/>
          </p:nvPr>
        </p:nvSpPr>
        <p:spPr>
          <a:xfrm>
            <a:off x="495190" y="-265726"/>
            <a:ext cx="6309234" cy="2423750"/>
          </a:xfrm>
        </p:spPr>
        <p:txBody>
          <a:bodyPr/>
          <a:lstStyle/>
          <a:p>
            <a:r>
              <a:rPr lang="en-CA">
                <a:solidFill>
                  <a:srgbClr val="FFC000"/>
                </a:solidFill>
                <a:latin typeface="Impact"/>
              </a:rPr>
              <a:t>Truth</a:t>
            </a:r>
            <a:r>
              <a:rPr lang="en-CA">
                <a:solidFill>
                  <a:schemeClr val="bg1"/>
                </a:solidFill>
                <a:latin typeface="Impact"/>
              </a:rPr>
              <a:t> </a:t>
            </a:r>
            <a:r>
              <a:rPr lang="en-CA">
                <a:solidFill>
                  <a:srgbClr val="FF7D01"/>
                </a:solidFill>
                <a:latin typeface="Impact"/>
              </a:rPr>
              <a:t>and</a:t>
            </a:r>
            <a:r>
              <a:rPr lang="en-CA">
                <a:solidFill>
                  <a:schemeClr val="bg1"/>
                </a:solidFill>
                <a:latin typeface="Impact"/>
              </a:rPr>
              <a:t> Reconciliation</a:t>
            </a:r>
          </a:p>
        </p:txBody>
      </p:sp>
      <p:sp>
        <p:nvSpPr>
          <p:cNvPr id="3" name="Subtitle 2">
            <a:extLst>
              <a:ext uri="{FF2B5EF4-FFF2-40B4-BE49-F238E27FC236}">
                <a16:creationId xmlns:a16="http://schemas.microsoft.com/office/drawing/2014/main" id="{34BDB6C0-A263-8BA8-6DAE-049741168683}"/>
              </a:ext>
            </a:extLst>
          </p:cNvPr>
          <p:cNvSpPr>
            <a:spLocks noGrp="1"/>
          </p:cNvSpPr>
          <p:nvPr>
            <p:ph type="subTitle" idx="1"/>
          </p:nvPr>
        </p:nvSpPr>
        <p:spPr>
          <a:xfrm>
            <a:off x="785807" y="2158024"/>
            <a:ext cx="5728000" cy="1655762"/>
          </a:xfrm>
        </p:spPr>
        <p:txBody>
          <a:bodyPr/>
          <a:lstStyle/>
          <a:p>
            <a:r>
              <a:rPr lang="en-US" b="0" i="0">
                <a:solidFill>
                  <a:schemeClr val="bg1"/>
                </a:solidFill>
                <a:effectLst/>
                <a:latin typeface="Times New Roman" panose="02020603050405020304" pitchFamily="18" charset="0"/>
              </a:rPr>
              <a:t>A Guide to Knowing More and Doing Better</a:t>
            </a:r>
            <a:endParaRPr lang="en-CA">
              <a:solidFill>
                <a:schemeClr val="bg1"/>
              </a:solidFill>
            </a:endParaRPr>
          </a:p>
        </p:txBody>
      </p:sp>
      <p:pic>
        <p:nvPicPr>
          <p:cNvPr id="1026" name="Picture 2" descr="National Day for Truth and Reconciliation and Orange Shirt Day - HRPA">
            <a:extLst>
              <a:ext uri="{FF2B5EF4-FFF2-40B4-BE49-F238E27FC236}">
                <a16:creationId xmlns:a16="http://schemas.microsoft.com/office/drawing/2014/main" id="{39902078-FF35-DBDE-CBA4-B2A22EFD77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2940" y="113620"/>
            <a:ext cx="3117305" cy="311730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BD21C8B3-FBC1-B9A3-B835-AE38E3450FDB}"/>
              </a:ext>
            </a:extLst>
          </p:cNvPr>
          <p:cNvSpPr/>
          <p:nvPr/>
        </p:nvSpPr>
        <p:spPr>
          <a:xfrm>
            <a:off x="549780" y="2047164"/>
            <a:ext cx="6192214" cy="1108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9">
            <a:extLst>
              <a:ext uri="{FF2B5EF4-FFF2-40B4-BE49-F238E27FC236}">
                <a16:creationId xmlns:a16="http://schemas.microsoft.com/office/drawing/2014/main" id="{590464CB-2EC7-7BE5-A592-8043513ED24E}"/>
              </a:ext>
            </a:extLst>
          </p:cNvPr>
          <p:cNvSpPr/>
          <p:nvPr/>
        </p:nvSpPr>
        <p:spPr>
          <a:xfrm flipV="1">
            <a:off x="-2" y="3344543"/>
            <a:ext cx="12192002"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TextBox 4">
            <a:extLst>
              <a:ext uri="{FF2B5EF4-FFF2-40B4-BE49-F238E27FC236}">
                <a16:creationId xmlns:a16="http://schemas.microsoft.com/office/drawing/2014/main" id="{671263AD-5604-49BE-63D8-644A16253D33}"/>
              </a:ext>
            </a:extLst>
          </p:cNvPr>
          <p:cNvSpPr txBox="1"/>
          <p:nvPr/>
        </p:nvSpPr>
        <p:spPr>
          <a:xfrm>
            <a:off x="818866" y="352813"/>
            <a:ext cx="1542197"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The</a:t>
            </a:r>
            <a:endParaRPr lang="en-CA"/>
          </a:p>
        </p:txBody>
      </p:sp>
      <p:sp>
        <p:nvSpPr>
          <p:cNvPr id="8" name="TextBox 7">
            <a:extLst>
              <a:ext uri="{FF2B5EF4-FFF2-40B4-BE49-F238E27FC236}">
                <a16:creationId xmlns:a16="http://schemas.microsoft.com/office/drawing/2014/main" id="{5F2EB6BB-17A0-D90F-0022-9FD5250B518B}"/>
              </a:ext>
            </a:extLst>
          </p:cNvPr>
          <p:cNvSpPr txBox="1"/>
          <p:nvPr/>
        </p:nvSpPr>
        <p:spPr>
          <a:xfrm>
            <a:off x="3811645" y="358288"/>
            <a:ext cx="4279539"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Needed for</a:t>
            </a:r>
            <a:endParaRPr lang="en-CA"/>
          </a:p>
        </p:txBody>
      </p:sp>
      <p:sp>
        <p:nvSpPr>
          <p:cNvPr id="16" name="TextBox 15">
            <a:extLst>
              <a:ext uri="{FF2B5EF4-FFF2-40B4-BE49-F238E27FC236}">
                <a16:creationId xmlns:a16="http://schemas.microsoft.com/office/drawing/2014/main" id="{398B8B7D-6045-3A54-52FA-5E21B860B95A}"/>
              </a:ext>
            </a:extLst>
          </p:cNvPr>
          <p:cNvSpPr txBox="1"/>
          <p:nvPr/>
        </p:nvSpPr>
        <p:spPr>
          <a:xfrm>
            <a:off x="491753" y="6275949"/>
            <a:ext cx="3121016"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Suicide Rates</a:t>
            </a:r>
          </a:p>
        </p:txBody>
      </p:sp>
      <p:sp>
        <p:nvSpPr>
          <p:cNvPr id="18" name="TextBox 17">
            <a:extLst>
              <a:ext uri="{FF2B5EF4-FFF2-40B4-BE49-F238E27FC236}">
                <a16:creationId xmlns:a16="http://schemas.microsoft.com/office/drawing/2014/main" id="{D7A868B3-922F-FF6B-E255-ECAA35DE792D}"/>
              </a:ext>
            </a:extLst>
          </p:cNvPr>
          <p:cNvSpPr txBox="1"/>
          <p:nvPr/>
        </p:nvSpPr>
        <p:spPr>
          <a:xfrm>
            <a:off x="4778999" y="6274730"/>
            <a:ext cx="2635668" cy="523220"/>
          </a:xfrm>
          <a:prstGeom prst="rect">
            <a:avLst/>
          </a:prstGeom>
          <a:noFill/>
        </p:spPr>
        <p:txBody>
          <a:bodyPr wrap="square" lIns="91440" tIns="45720" rIns="91440" bIns="45720" anchor="t">
            <a:spAutoFit/>
          </a:bodyPr>
          <a:lstStyle/>
          <a:p>
            <a:r>
              <a:rPr lang="en-US" sz="2800" b="1">
                <a:solidFill>
                  <a:schemeClr val="bg1"/>
                </a:solidFill>
                <a:latin typeface="WordVisi_MSFontService"/>
              </a:rPr>
              <a:t>Food Disparity</a:t>
            </a:r>
            <a:endParaRPr lang="en-US">
              <a:solidFill>
                <a:schemeClr val="bg1"/>
              </a:solidFill>
              <a:ea typeface="Calibri"/>
              <a:cs typeface="Calibri"/>
            </a:endParaRPr>
          </a:p>
        </p:txBody>
      </p:sp>
      <p:sp>
        <p:nvSpPr>
          <p:cNvPr id="14" name="TextBox 13">
            <a:extLst>
              <a:ext uri="{FF2B5EF4-FFF2-40B4-BE49-F238E27FC236}">
                <a16:creationId xmlns:a16="http://schemas.microsoft.com/office/drawing/2014/main" id="{05E2E872-C41A-0DD4-1B83-A3A444DF55BC}"/>
              </a:ext>
            </a:extLst>
          </p:cNvPr>
          <p:cNvSpPr txBox="1"/>
          <p:nvPr/>
        </p:nvSpPr>
        <p:spPr>
          <a:xfrm>
            <a:off x="543414" y="7163203"/>
            <a:ext cx="1842406"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60's Scoop</a:t>
            </a:r>
            <a:endParaRPr lang="en-US">
              <a:solidFill>
                <a:srgbClr val="FFB061"/>
              </a:solidFill>
            </a:endParaRPr>
          </a:p>
        </p:txBody>
      </p:sp>
      <p:sp>
        <p:nvSpPr>
          <p:cNvPr id="20" name="TextBox 19">
            <a:extLst>
              <a:ext uri="{FF2B5EF4-FFF2-40B4-BE49-F238E27FC236}">
                <a16:creationId xmlns:a16="http://schemas.microsoft.com/office/drawing/2014/main" id="{7D0CF19F-1F9E-626F-6BE1-402EEA1561DE}"/>
              </a:ext>
            </a:extLst>
          </p:cNvPr>
          <p:cNvSpPr txBox="1"/>
          <p:nvPr/>
        </p:nvSpPr>
        <p:spPr>
          <a:xfrm>
            <a:off x="8999772" y="6288359"/>
            <a:ext cx="2699092"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Voting Disparity</a:t>
            </a:r>
          </a:p>
        </p:txBody>
      </p:sp>
      <p:sp>
        <p:nvSpPr>
          <p:cNvPr id="6" name="TextBox 5">
            <a:extLst>
              <a:ext uri="{FF2B5EF4-FFF2-40B4-BE49-F238E27FC236}">
                <a16:creationId xmlns:a16="http://schemas.microsoft.com/office/drawing/2014/main" id="{9B1596D8-9C6A-1F1C-3B53-165D9352F2E3}"/>
              </a:ext>
            </a:extLst>
          </p:cNvPr>
          <p:cNvSpPr txBox="1"/>
          <p:nvPr/>
        </p:nvSpPr>
        <p:spPr>
          <a:xfrm>
            <a:off x="4597500" y="7172809"/>
            <a:ext cx="3010619"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ea typeface="Calibri"/>
                <a:cs typeface="Calibri"/>
              </a:rPr>
              <a:t>Smallpox Blankets</a:t>
            </a:r>
          </a:p>
        </p:txBody>
      </p:sp>
      <p:sp>
        <p:nvSpPr>
          <p:cNvPr id="23" name="TextBox 22">
            <a:extLst>
              <a:ext uri="{FF2B5EF4-FFF2-40B4-BE49-F238E27FC236}">
                <a16:creationId xmlns:a16="http://schemas.microsoft.com/office/drawing/2014/main" id="{6707B373-FBE2-0C47-6A31-FF2B5C2DF4B2}"/>
              </a:ext>
            </a:extLst>
          </p:cNvPr>
          <p:cNvSpPr txBox="1"/>
          <p:nvPr/>
        </p:nvSpPr>
        <p:spPr>
          <a:xfrm>
            <a:off x="8639820" y="7137891"/>
            <a:ext cx="3053752" cy="537597"/>
          </a:xfrm>
          <a:prstGeom prst="rect">
            <a:avLst/>
          </a:prstGeom>
          <a:noFill/>
        </p:spPr>
        <p:txBody>
          <a:bodyPr wrap="square" lIns="91440" tIns="45720" rIns="91440" bIns="45720" anchor="t">
            <a:spAutoFit/>
          </a:bodyPr>
          <a:lstStyle/>
          <a:p>
            <a:r>
              <a:rPr lang="en-US" sz="2800" b="1">
                <a:solidFill>
                  <a:schemeClr val="bg1"/>
                </a:solidFill>
                <a:ea typeface="+mn-lt"/>
                <a:cs typeface="+mn-lt"/>
              </a:rPr>
              <a:t>Incarceration Rates</a:t>
            </a:r>
            <a:endParaRPr lang="en-US">
              <a:solidFill>
                <a:schemeClr val="bg1"/>
              </a:solidFill>
              <a:ea typeface="+mn-lt"/>
              <a:cs typeface="+mn-lt"/>
            </a:endParaRPr>
          </a:p>
        </p:txBody>
      </p:sp>
      <p:sp>
        <p:nvSpPr>
          <p:cNvPr id="7" name="TextBox 18">
            <a:extLst>
              <a:ext uri="{FF2B5EF4-FFF2-40B4-BE49-F238E27FC236}">
                <a16:creationId xmlns:a16="http://schemas.microsoft.com/office/drawing/2014/main" id="{931A1CA5-40C1-D25F-2E69-AFF0F3605260}"/>
              </a:ext>
            </a:extLst>
          </p:cNvPr>
          <p:cNvSpPr txBox="1"/>
          <p:nvPr/>
        </p:nvSpPr>
        <p:spPr>
          <a:xfrm>
            <a:off x="496691" y="3546410"/>
            <a:ext cx="11202057" cy="2000548"/>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800" b="1">
                <a:solidFill>
                  <a:srgbClr val="FFC000"/>
                </a:solidFill>
                <a:latin typeface="Times New Roman"/>
                <a:ea typeface="+mn-lt"/>
                <a:cs typeface="+mn-lt"/>
              </a:rPr>
              <a:t>FOOD</a:t>
            </a:r>
            <a:r>
              <a:rPr lang="en-US" sz="2800" b="1">
                <a:solidFill>
                  <a:srgbClr val="FFC000"/>
                </a:solidFill>
                <a:latin typeface="Times New Roman"/>
                <a:ea typeface="Calibri"/>
                <a:cs typeface="Calibri"/>
              </a:rPr>
              <a:t> DISPARITY</a:t>
            </a:r>
            <a:r>
              <a:rPr lang="en-US" sz="1600" b="1">
                <a:solidFill>
                  <a:schemeClr val="bg1"/>
                </a:solidFill>
                <a:latin typeface="Calibri"/>
                <a:ea typeface="Calibri"/>
                <a:cs typeface="Calibri"/>
              </a:rPr>
              <a:t>:</a:t>
            </a:r>
            <a:r>
              <a:rPr lang="en-US" sz="1600" b="1">
                <a:solidFill>
                  <a:schemeClr val="bg1"/>
                </a:solidFill>
                <a:latin typeface="Calibri"/>
                <a:ea typeface="+mn-lt"/>
                <a:cs typeface="+mn-lt"/>
              </a:rPr>
              <a:t> </a:t>
            </a:r>
            <a:r>
              <a:rPr lang="en-US" sz="1600" b="1">
                <a:solidFill>
                  <a:schemeClr val="bg1"/>
                </a:solidFill>
                <a:latin typeface="Aptos"/>
                <a:ea typeface="+mn-lt"/>
                <a:cs typeface="+mn-lt"/>
              </a:rPr>
              <a:t>Robert P. C. Joseph lists in his book </a:t>
            </a:r>
            <a:r>
              <a:rPr lang="en-US" sz="1600" b="1" i="1" u="sng">
                <a:solidFill>
                  <a:schemeClr val="bg1"/>
                </a:solidFill>
                <a:latin typeface="Aptos"/>
                <a:ea typeface="+mn-lt"/>
                <a:cs typeface="+mn-lt"/>
                <a:hlinkClick r:id="rId3">
                  <a:extLst>
                    <a:ext uri="{A12FA001-AC4F-418D-AE19-62706E023703}">
                      <ahyp:hlinkClr xmlns:ahyp="http://schemas.microsoft.com/office/drawing/2018/hyperlinkcolor" val="tx"/>
                    </a:ext>
                  </a:extLst>
                </a:hlinkClick>
              </a:rPr>
              <a:t>Indigenous Relations: Insights, Tips &amp; Suggestions to Make Reconciliation a Reality</a:t>
            </a:r>
            <a:r>
              <a:rPr lang="en-US" sz="1600" b="1">
                <a:solidFill>
                  <a:schemeClr val="bg1"/>
                </a:solidFill>
                <a:latin typeface="Aptos"/>
                <a:ea typeface="+mn-lt"/>
                <a:cs typeface="+mn-lt"/>
              </a:rPr>
              <a:t> that the food disparity crisis that is </a:t>
            </a:r>
            <a:r>
              <a:rPr lang="en-US" sz="1600" b="1" err="1">
                <a:solidFill>
                  <a:schemeClr val="bg1"/>
                </a:solidFill>
                <a:latin typeface="Aptos"/>
                <a:ea typeface="+mn-lt"/>
                <a:cs typeface="+mn-lt"/>
              </a:rPr>
              <a:t>occuring</a:t>
            </a:r>
            <a:r>
              <a:rPr lang="en-US" sz="1600" b="1">
                <a:solidFill>
                  <a:schemeClr val="bg1"/>
                </a:solidFill>
                <a:latin typeface="Aptos"/>
                <a:ea typeface="+mn-lt"/>
                <a:cs typeface="+mn-lt"/>
              </a:rPr>
              <a:t> in the NWT and Nunavut is one of the many reasons people commit suicide. Unless hunted for food sky rockets the further north you travel. Prices can be up to 10x more than we would see in our communities. The same could be said for reserves as, apart from the ones that cities have absorbed, they are often very remote, and rarely have </a:t>
            </a:r>
            <a:r>
              <a:rPr lang="en-US" sz="1600" b="1" i="0">
                <a:solidFill>
                  <a:schemeClr val="bg1"/>
                </a:solidFill>
                <a:latin typeface="Aptos"/>
                <a:ea typeface="+mn-lt"/>
                <a:cs typeface="+mn-lt"/>
              </a:rPr>
              <a:t>the </a:t>
            </a:r>
            <a:r>
              <a:rPr lang="en-US" sz="1600" b="1">
                <a:solidFill>
                  <a:schemeClr val="bg1"/>
                </a:solidFill>
                <a:latin typeface="Aptos"/>
                <a:ea typeface="+mn-lt"/>
                <a:cs typeface="+mn-lt"/>
              </a:rPr>
              <a:t>same access to food that we might have. This often means that should they want to grocery shop they will often have drive to another community, and if they do not own a vehicle, as many don’t, they will have to find other ways to eat.</a:t>
            </a:r>
            <a:endParaRPr lang="en-US" sz="1600" b="1">
              <a:solidFill>
                <a:schemeClr val="bg1"/>
              </a:solidFill>
              <a:latin typeface="Aptos"/>
            </a:endParaRPr>
          </a:p>
        </p:txBody>
      </p:sp>
    </p:spTree>
    <p:extLst>
      <p:ext uri="{BB962C8B-B14F-4D97-AF65-F5344CB8AC3E}">
        <p14:creationId xmlns:p14="http://schemas.microsoft.com/office/powerpoint/2010/main" val="342602013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71BC7F4-1A2C-8978-FBCB-BC88BBE021E3}"/>
              </a:ext>
            </a:extLst>
          </p:cNvPr>
          <p:cNvSpPr/>
          <p:nvPr/>
        </p:nvSpPr>
        <p:spPr>
          <a:xfrm rot="5400000">
            <a:off x="2666999" y="-2667001"/>
            <a:ext cx="6857999" cy="12192003"/>
          </a:xfrm>
          <a:prstGeom prst="rect">
            <a:avLst/>
          </a:prstGeom>
          <a:solidFill>
            <a:srgbClr val="FF7D0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Oval 11">
            <a:extLst>
              <a:ext uri="{FF2B5EF4-FFF2-40B4-BE49-F238E27FC236}">
                <a16:creationId xmlns:a16="http://schemas.microsoft.com/office/drawing/2014/main" id="{4D00B6D8-3692-1A97-EABC-41DD391238CA}"/>
              </a:ext>
            </a:extLst>
          </p:cNvPr>
          <p:cNvSpPr/>
          <p:nvPr/>
        </p:nvSpPr>
        <p:spPr>
          <a:xfrm>
            <a:off x="8784988" y="5342727"/>
            <a:ext cx="3050909" cy="3050909"/>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7D01"/>
              </a:solidFill>
            </a:endParaRPr>
          </a:p>
        </p:txBody>
      </p:sp>
      <p:sp>
        <p:nvSpPr>
          <p:cNvPr id="2" name="Title 1">
            <a:extLst>
              <a:ext uri="{FF2B5EF4-FFF2-40B4-BE49-F238E27FC236}">
                <a16:creationId xmlns:a16="http://schemas.microsoft.com/office/drawing/2014/main" id="{D90E019E-6F8F-2C84-F327-6AA88EA850C6}"/>
              </a:ext>
            </a:extLst>
          </p:cNvPr>
          <p:cNvSpPr>
            <a:spLocks noGrp="1"/>
          </p:cNvSpPr>
          <p:nvPr>
            <p:ph type="ctrTitle"/>
          </p:nvPr>
        </p:nvSpPr>
        <p:spPr>
          <a:xfrm>
            <a:off x="495190" y="-265726"/>
            <a:ext cx="6309234" cy="2423750"/>
          </a:xfrm>
        </p:spPr>
        <p:txBody>
          <a:bodyPr/>
          <a:lstStyle/>
          <a:p>
            <a:r>
              <a:rPr lang="en-CA">
                <a:solidFill>
                  <a:srgbClr val="FFC000"/>
                </a:solidFill>
                <a:latin typeface="Impact"/>
              </a:rPr>
              <a:t>Truth</a:t>
            </a:r>
            <a:r>
              <a:rPr lang="en-CA">
                <a:solidFill>
                  <a:schemeClr val="bg1"/>
                </a:solidFill>
                <a:latin typeface="Impact"/>
              </a:rPr>
              <a:t> </a:t>
            </a:r>
            <a:r>
              <a:rPr lang="en-CA">
                <a:solidFill>
                  <a:srgbClr val="FF7D01"/>
                </a:solidFill>
                <a:latin typeface="Impact"/>
              </a:rPr>
              <a:t>and</a:t>
            </a:r>
            <a:r>
              <a:rPr lang="en-CA">
                <a:solidFill>
                  <a:schemeClr val="bg1"/>
                </a:solidFill>
                <a:latin typeface="Impact"/>
              </a:rPr>
              <a:t> Reconciliation</a:t>
            </a:r>
          </a:p>
        </p:txBody>
      </p:sp>
      <p:sp>
        <p:nvSpPr>
          <p:cNvPr id="3" name="Subtitle 2">
            <a:extLst>
              <a:ext uri="{FF2B5EF4-FFF2-40B4-BE49-F238E27FC236}">
                <a16:creationId xmlns:a16="http://schemas.microsoft.com/office/drawing/2014/main" id="{34BDB6C0-A263-8BA8-6DAE-049741168683}"/>
              </a:ext>
            </a:extLst>
          </p:cNvPr>
          <p:cNvSpPr>
            <a:spLocks noGrp="1"/>
          </p:cNvSpPr>
          <p:nvPr>
            <p:ph type="subTitle" idx="1"/>
          </p:nvPr>
        </p:nvSpPr>
        <p:spPr>
          <a:xfrm>
            <a:off x="785807" y="2158024"/>
            <a:ext cx="5728000" cy="1655762"/>
          </a:xfrm>
        </p:spPr>
        <p:txBody>
          <a:bodyPr/>
          <a:lstStyle/>
          <a:p>
            <a:r>
              <a:rPr lang="en-US" b="0" i="0">
                <a:solidFill>
                  <a:schemeClr val="bg1"/>
                </a:solidFill>
                <a:effectLst/>
                <a:latin typeface="Times New Roman" panose="02020603050405020304" pitchFamily="18" charset="0"/>
              </a:rPr>
              <a:t>A Guide to Knowing More and Doing Better</a:t>
            </a:r>
            <a:endParaRPr lang="en-CA">
              <a:solidFill>
                <a:schemeClr val="bg1"/>
              </a:solidFill>
            </a:endParaRPr>
          </a:p>
        </p:txBody>
      </p:sp>
      <p:pic>
        <p:nvPicPr>
          <p:cNvPr id="1026" name="Picture 2" descr="National Day for Truth and Reconciliation and Orange Shirt Day - HRPA">
            <a:extLst>
              <a:ext uri="{FF2B5EF4-FFF2-40B4-BE49-F238E27FC236}">
                <a16:creationId xmlns:a16="http://schemas.microsoft.com/office/drawing/2014/main" id="{39902078-FF35-DBDE-CBA4-B2A22EFD77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2940" y="113620"/>
            <a:ext cx="3117305" cy="311730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BD21C8B3-FBC1-B9A3-B835-AE38E3450FDB}"/>
              </a:ext>
            </a:extLst>
          </p:cNvPr>
          <p:cNvSpPr/>
          <p:nvPr/>
        </p:nvSpPr>
        <p:spPr>
          <a:xfrm>
            <a:off x="549780" y="2047164"/>
            <a:ext cx="6192214" cy="1108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9">
            <a:extLst>
              <a:ext uri="{FF2B5EF4-FFF2-40B4-BE49-F238E27FC236}">
                <a16:creationId xmlns:a16="http://schemas.microsoft.com/office/drawing/2014/main" id="{590464CB-2EC7-7BE5-A592-8043513ED24E}"/>
              </a:ext>
            </a:extLst>
          </p:cNvPr>
          <p:cNvSpPr/>
          <p:nvPr/>
        </p:nvSpPr>
        <p:spPr>
          <a:xfrm flipV="1">
            <a:off x="-2" y="3344543"/>
            <a:ext cx="12192002"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TextBox 4">
            <a:extLst>
              <a:ext uri="{FF2B5EF4-FFF2-40B4-BE49-F238E27FC236}">
                <a16:creationId xmlns:a16="http://schemas.microsoft.com/office/drawing/2014/main" id="{671263AD-5604-49BE-63D8-644A16253D33}"/>
              </a:ext>
            </a:extLst>
          </p:cNvPr>
          <p:cNvSpPr txBox="1"/>
          <p:nvPr/>
        </p:nvSpPr>
        <p:spPr>
          <a:xfrm>
            <a:off x="818866" y="352813"/>
            <a:ext cx="1542197"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The</a:t>
            </a:r>
            <a:endParaRPr lang="en-CA"/>
          </a:p>
        </p:txBody>
      </p:sp>
      <p:sp>
        <p:nvSpPr>
          <p:cNvPr id="8" name="TextBox 7">
            <a:extLst>
              <a:ext uri="{FF2B5EF4-FFF2-40B4-BE49-F238E27FC236}">
                <a16:creationId xmlns:a16="http://schemas.microsoft.com/office/drawing/2014/main" id="{5F2EB6BB-17A0-D90F-0022-9FD5250B518B}"/>
              </a:ext>
            </a:extLst>
          </p:cNvPr>
          <p:cNvSpPr txBox="1"/>
          <p:nvPr/>
        </p:nvSpPr>
        <p:spPr>
          <a:xfrm>
            <a:off x="3811645" y="358288"/>
            <a:ext cx="4279539"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Needed for</a:t>
            </a:r>
            <a:endParaRPr lang="en-CA"/>
          </a:p>
        </p:txBody>
      </p:sp>
      <p:sp>
        <p:nvSpPr>
          <p:cNvPr id="16" name="TextBox 15">
            <a:extLst>
              <a:ext uri="{FF2B5EF4-FFF2-40B4-BE49-F238E27FC236}">
                <a16:creationId xmlns:a16="http://schemas.microsoft.com/office/drawing/2014/main" id="{398B8B7D-6045-3A54-52FA-5E21B860B95A}"/>
              </a:ext>
            </a:extLst>
          </p:cNvPr>
          <p:cNvSpPr txBox="1"/>
          <p:nvPr/>
        </p:nvSpPr>
        <p:spPr>
          <a:xfrm>
            <a:off x="491753" y="6275949"/>
            <a:ext cx="3121016"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Suicide Rates</a:t>
            </a:r>
          </a:p>
        </p:txBody>
      </p:sp>
      <p:sp>
        <p:nvSpPr>
          <p:cNvPr id="18" name="TextBox 17">
            <a:extLst>
              <a:ext uri="{FF2B5EF4-FFF2-40B4-BE49-F238E27FC236}">
                <a16:creationId xmlns:a16="http://schemas.microsoft.com/office/drawing/2014/main" id="{D7A868B3-922F-FF6B-E255-ECAA35DE792D}"/>
              </a:ext>
            </a:extLst>
          </p:cNvPr>
          <p:cNvSpPr txBox="1"/>
          <p:nvPr/>
        </p:nvSpPr>
        <p:spPr>
          <a:xfrm>
            <a:off x="4778999" y="6274730"/>
            <a:ext cx="2635668"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Food Disparity</a:t>
            </a:r>
            <a:endParaRPr lang="en-US">
              <a:solidFill>
                <a:srgbClr val="FFB061"/>
              </a:solidFill>
              <a:ea typeface="Calibri"/>
              <a:cs typeface="Calibri"/>
            </a:endParaRPr>
          </a:p>
        </p:txBody>
      </p:sp>
      <p:sp>
        <p:nvSpPr>
          <p:cNvPr id="14" name="TextBox 13">
            <a:extLst>
              <a:ext uri="{FF2B5EF4-FFF2-40B4-BE49-F238E27FC236}">
                <a16:creationId xmlns:a16="http://schemas.microsoft.com/office/drawing/2014/main" id="{05E2E872-C41A-0DD4-1B83-A3A444DF55BC}"/>
              </a:ext>
            </a:extLst>
          </p:cNvPr>
          <p:cNvSpPr txBox="1"/>
          <p:nvPr/>
        </p:nvSpPr>
        <p:spPr>
          <a:xfrm>
            <a:off x="543414" y="7163203"/>
            <a:ext cx="1842406"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60's Scoop</a:t>
            </a:r>
            <a:endParaRPr lang="en-US">
              <a:solidFill>
                <a:srgbClr val="FFB061"/>
              </a:solidFill>
            </a:endParaRPr>
          </a:p>
        </p:txBody>
      </p:sp>
      <p:sp>
        <p:nvSpPr>
          <p:cNvPr id="20" name="TextBox 19">
            <a:extLst>
              <a:ext uri="{FF2B5EF4-FFF2-40B4-BE49-F238E27FC236}">
                <a16:creationId xmlns:a16="http://schemas.microsoft.com/office/drawing/2014/main" id="{7D0CF19F-1F9E-626F-6BE1-402EEA1561DE}"/>
              </a:ext>
            </a:extLst>
          </p:cNvPr>
          <p:cNvSpPr txBox="1"/>
          <p:nvPr/>
        </p:nvSpPr>
        <p:spPr>
          <a:xfrm>
            <a:off x="8987448" y="6290641"/>
            <a:ext cx="2797679" cy="523220"/>
          </a:xfrm>
          <a:prstGeom prst="rect">
            <a:avLst/>
          </a:prstGeom>
          <a:noFill/>
        </p:spPr>
        <p:txBody>
          <a:bodyPr wrap="square" lIns="91440" tIns="45720" rIns="91440" bIns="45720" anchor="t">
            <a:spAutoFit/>
          </a:bodyPr>
          <a:lstStyle/>
          <a:p>
            <a:r>
              <a:rPr lang="en-US" sz="2800" b="1">
                <a:solidFill>
                  <a:schemeClr val="bg1"/>
                </a:solidFill>
                <a:latin typeface="WordVisi_MSFontService"/>
              </a:rPr>
              <a:t>Voting Disparity</a:t>
            </a:r>
          </a:p>
        </p:txBody>
      </p:sp>
      <p:sp>
        <p:nvSpPr>
          <p:cNvPr id="6" name="TextBox 5">
            <a:extLst>
              <a:ext uri="{FF2B5EF4-FFF2-40B4-BE49-F238E27FC236}">
                <a16:creationId xmlns:a16="http://schemas.microsoft.com/office/drawing/2014/main" id="{9B1596D8-9C6A-1F1C-3B53-165D9352F2E3}"/>
              </a:ext>
            </a:extLst>
          </p:cNvPr>
          <p:cNvSpPr txBox="1"/>
          <p:nvPr/>
        </p:nvSpPr>
        <p:spPr>
          <a:xfrm>
            <a:off x="4597500" y="7172809"/>
            <a:ext cx="3010619"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ea typeface="Calibri"/>
                <a:cs typeface="Calibri"/>
              </a:rPr>
              <a:t>Smallpox Blankets</a:t>
            </a:r>
          </a:p>
        </p:txBody>
      </p:sp>
      <p:sp>
        <p:nvSpPr>
          <p:cNvPr id="23" name="TextBox 22">
            <a:extLst>
              <a:ext uri="{FF2B5EF4-FFF2-40B4-BE49-F238E27FC236}">
                <a16:creationId xmlns:a16="http://schemas.microsoft.com/office/drawing/2014/main" id="{6707B373-FBE2-0C47-6A31-FF2B5C2DF4B2}"/>
              </a:ext>
            </a:extLst>
          </p:cNvPr>
          <p:cNvSpPr txBox="1"/>
          <p:nvPr/>
        </p:nvSpPr>
        <p:spPr>
          <a:xfrm>
            <a:off x="8639820" y="7137891"/>
            <a:ext cx="3053752" cy="537597"/>
          </a:xfrm>
          <a:prstGeom prst="rect">
            <a:avLst/>
          </a:prstGeom>
          <a:noFill/>
        </p:spPr>
        <p:txBody>
          <a:bodyPr wrap="square" lIns="91440" tIns="45720" rIns="91440" bIns="45720" anchor="t">
            <a:spAutoFit/>
          </a:bodyPr>
          <a:lstStyle/>
          <a:p>
            <a:r>
              <a:rPr lang="en-US" sz="2800" b="1">
                <a:solidFill>
                  <a:schemeClr val="bg1"/>
                </a:solidFill>
                <a:ea typeface="+mn-lt"/>
                <a:cs typeface="+mn-lt"/>
              </a:rPr>
              <a:t>Incarceration Rates</a:t>
            </a:r>
            <a:endParaRPr lang="en-US">
              <a:solidFill>
                <a:schemeClr val="bg1"/>
              </a:solidFill>
              <a:ea typeface="+mn-lt"/>
              <a:cs typeface="+mn-lt"/>
            </a:endParaRPr>
          </a:p>
        </p:txBody>
      </p:sp>
      <p:sp>
        <p:nvSpPr>
          <p:cNvPr id="7" name="TextBox 18">
            <a:extLst>
              <a:ext uri="{FF2B5EF4-FFF2-40B4-BE49-F238E27FC236}">
                <a16:creationId xmlns:a16="http://schemas.microsoft.com/office/drawing/2014/main" id="{931A1CA5-40C1-D25F-2E69-AFF0F3605260}"/>
              </a:ext>
            </a:extLst>
          </p:cNvPr>
          <p:cNvSpPr txBox="1"/>
          <p:nvPr/>
        </p:nvSpPr>
        <p:spPr>
          <a:xfrm>
            <a:off x="496691" y="3546410"/>
            <a:ext cx="11202057" cy="2000548"/>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800" b="1">
                <a:solidFill>
                  <a:srgbClr val="FFC000"/>
                </a:solidFill>
                <a:latin typeface="Times New Roman"/>
                <a:ea typeface="Calibri"/>
                <a:cs typeface="Calibri"/>
              </a:rPr>
              <a:t>VOTING DISPARITY</a:t>
            </a:r>
            <a:r>
              <a:rPr lang="en-US" sz="1600" b="1">
                <a:solidFill>
                  <a:schemeClr val="bg1"/>
                </a:solidFill>
                <a:latin typeface="Calibri"/>
                <a:ea typeface="Calibri"/>
                <a:cs typeface="Calibri"/>
              </a:rPr>
              <a:t>:</a:t>
            </a:r>
            <a:r>
              <a:rPr lang="en-US" sz="1600" b="1">
                <a:solidFill>
                  <a:schemeClr val="bg1"/>
                </a:solidFill>
                <a:latin typeface="Calibri"/>
                <a:ea typeface="+mn-lt"/>
                <a:cs typeface="+mn-lt"/>
              </a:rPr>
              <a:t> </a:t>
            </a:r>
            <a:r>
              <a:rPr lang="en-US" sz="1600" b="1">
                <a:solidFill>
                  <a:schemeClr val="bg1"/>
                </a:solidFill>
                <a:latin typeface="Aptos"/>
                <a:ea typeface="+mn-lt"/>
                <a:cs typeface="+mn-lt"/>
              </a:rPr>
              <a:t>Robert P. C. Joseph lists in his book </a:t>
            </a:r>
            <a:r>
              <a:rPr lang="en-US" sz="1600" b="1" i="1" u="sng">
                <a:solidFill>
                  <a:schemeClr val="bg1"/>
                </a:solidFill>
                <a:latin typeface="Aptos"/>
                <a:ea typeface="+mn-lt"/>
                <a:cs typeface="+mn-lt"/>
                <a:hlinkClick r:id="rId3">
                  <a:extLst>
                    <a:ext uri="{A12FA001-AC4F-418D-AE19-62706E023703}">
                      <ahyp:hlinkClr xmlns:ahyp="http://schemas.microsoft.com/office/drawing/2018/hyperlinkcolor" val="tx"/>
                    </a:ext>
                  </a:extLst>
                </a:hlinkClick>
              </a:rPr>
              <a:t>Indigenous Relations: Insights, Tips &amp; Suggestions to Make Reconciliation a Reality</a:t>
            </a:r>
            <a:r>
              <a:rPr lang="en-US" sz="1600" b="1">
                <a:solidFill>
                  <a:schemeClr val="bg1"/>
                </a:solidFill>
                <a:latin typeface="Aptos"/>
                <a:ea typeface="+mn-lt"/>
                <a:cs typeface="+mn-lt"/>
              </a:rPr>
              <a:t> that the food disparity crisis that is </a:t>
            </a:r>
            <a:r>
              <a:rPr lang="en-US" sz="1600" b="1" err="1">
                <a:solidFill>
                  <a:schemeClr val="bg1"/>
                </a:solidFill>
                <a:latin typeface="Aptos"/>
                <a:ea typeface="+mn-lt"/>
                <a:cs typeface="+mn-lt"/>
              </a:rPr>
              <a:t>occuring</a:t>
            </a:r>
            <a:r>
              <a:rPr lang="en-US" sz="1600" b="1">
                <a:solidFill>
                  <a:schemeClr val="bg1"/>
                </a:solidFill>
                <a:latin typeface="Aptos"/>
                <a:ea typeface="+mn-lt"/>
                <a:cs typeface="+mn-lt"/>
              </a:rPr>
              <a:t> in the NWT and Nunavut is one of the many reasons people commit suicide. Unless hunted for food sky rockets the further north you travel. Prices can be up to 10x more than we would see in our communities. The same could be said for reserves as, apart from the ones that cities have absorbed, they are often very remote, and rarely have </a:t>
            </a:r>
            <a:r>
              <a:rPr lang="en-US" sz="1600" b="1" i="0">
                <a:solidFill>
                  <a:schemeClr val="bg1"/>
                </a:solidFill>
                <a:latin typeface="Aptos"/>
                <a:ea typeface="+mn-lt"/>
                <a:cs typeface="+mn-lt"/>
              </a:rPr>
              <a:t>the </a:t>
            </a:r>
            <a:r>
              <a:rPr lang="en-US" sz="1600" b="1">
                <a:solidFill>
                  <a:schemeClr val="bg1"/>
                </a:solidFill>
                <a:latin typeface="Aptos"/>
                <a:ea typeface="+mn-lt"/>
                <a:cs typeface="+mn-lt"/>
              </a:rPr>
              <a:t>same access to food that we might have. This often means that should they want to grocery shop they will often have drive to another community, and if they do not own a vehicle, as many don’t, they will have to find other ways to eat.</a:t>
            </a:r>
            <a:endParaRPr lang="en-US" sz="1600" b="1">
              <a:solidFill>
                <a:schemeClr val="bg1"/>
              </a:solidFill>
              <a:latin typeface="Aptos"/>
            </a:endParaRPr>
          </a:p>
        </p:txBody>
      </p:sp>
      <p:sp>
        <p:nvSpPr>
          <p:cNvPr id="11" name="Rectangle: Rounded Corners 10">
            <a:extLst>
              <a:ext uri="{FF2B5EF4-FFF2-40B4-BE49-F238E27FC236}">
                <a16:creationId xmlns:a16="http://schemas.microsoft.com/office/drawing/2014/main" id="{3AC72439-2BDB-72FA-5C86-63AAC34862F6}"/>
              </a:ext>
            </a:extLst>
          </p:cNvPr>
          <p:cNvSpPr/>
          <p:nvPr/>
        </p:nvSpPr>
        <p:spPr>
          <a:xfrm>
            <a:off x="9864791" y="5546122"/>
            <a:ext cx="1196611" cy="612913"/>
          </a:xfrm>
          <a:prstGeom prst="round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0763691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71BC7F4-1A2C-8978-FBCB-BC88BBE021E3}"/>
              </a:ext>
            </a:extLst>
          </p:cNvPr>
          <p:cNvSpPr/>
          <p:nvPr/>
        </p:nvSpPr>
        <p:spPr>
          <a:xfrm rot="5400000">
            <a:off x="2666999" y="-2667001"/>
            <a:ext cx="6857999" cy="12192003"/>
          </a:xfrm>
          <a:prstGeom prst="rect">
            <a:avLst/>
          </a:prstGeom>
          <a:solidFill>
            <a:srgbClr val="FF7D0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 name="Rectangle: Rounded Corners 14">
            <a:extLst>
              <a:ext uri="{FF2B5EF4-FFF2-40B4-BE49-F238E27FC236}">
                <a16:creationId xmlns:a16="http://schemas.microsoft.com/office/drawing/2014/main" id="{7FFBB118-3541-B84F-67A0-20DCC3CD7311}"/>
              </a:ext>
            </a:extLst>
          </p:cNvPr>
          <p:cNvSpPr/>
          <p:nvPr/>
        </p:nvSpPr>
        <p:spPr>
          <a:xfrm>
            <a:off x="422572" y="3579575"/>
            <a:ext cx="11279329" cy="2957452"/>
          </a:xfrm>
          <a:prstGeom prst="round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4D00B6D8-3692-1A97-EABC-41DD391238CA}"/>
              </a:ext>
            </a:extLst>
          </p:cNvPr>
          <p:cNvSpPr/>
          <p:nvPr/>
        </p:nvSpPr>
        <p:spPr>
          <a:xfrm>
            <a:off x="9856284" y="5792392"/>
            <a:ext cx="557092" cy="557092"/>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7D01"/>
              </a:solidFill>
            </a:endParaRPr>
          </a:p>
        </p:txBody>
      </p:sp>
      <p:sp>
        <p:nvSpPr>
          <p:cNvPr id="2" name="Title 1">
            <a:extLst>
              <a:ext uri="{FF2B5EF4-FFF2-40B4-BE49-F238E27FC236}">
                <a16:creationId xmlns:a16="http://schemas.microsoft.com/office/drawing/2014/main" id="{D90E019E-6F8F-2C84-F327-6AA88EA850C6}"/>
              </a:ext>
            </a:extLst>
          </p:cNvPr>
          <p:cNvSpPr>
            <a:spLocks noGrp="1"/>
          </p:cNvSpPr>
          <p:nvPr>
            <p:ph type="ctrTitle"/>
          </p:nvPr>
        </p:nvSpPr>
        <p:spPr>
          <a:xfrm>
            <a:off x="495190" y="-265726"/>
            <a:ext cx="6309234" cy="2423750"/>
          </a:xfrm>
        </p:spPr>
        <p:txBody>
          <a:bodyPr/>
          <a:lstStyle/>
          <a:p>
            <a:r>
              <a:rPr lang="en-CA">
                <a:solidFill>
                  <a:srgbClr val="C00000"/>
                </a:solidFill>
                <a:latin typeface="Impact"/>
              </a:rPr>
              <a:t>Truth</a:t>
            </a:r>
            <a:r>
              <a:rPr lang="en-CA">
                <a:solidFill>
                  <a:schemeClr val="bg1"/>
                </a:solidFill>
                <a:latin typeface="Impact"/>
              </a:rPr>
              <a:t> </a:t>
            </a:r>
            <a:r>
              <a:rPr lang="en-CA">
                <a:solidFill>
                  <a:srgbClr val="FF7D01"/>
                </a:solidFill>
                <a:latin typeface="Impact"/>
              </a:rPr>
              <a:t>and</a:t>
            </a:r>
            <a:r>
              <a:rPr lang="en-CA">
                <a:solidFill>
                  <a:schemeClr val="bg1"/>
                </a:solidFill>
                <a:latin typeface="Impact"/>
              </a:rPr>
              <a:t> Reconciliation</a:t>
            </a:r>
          </a:p>
        </p:txBody>
      </p:sp>
      <p:sp>
        <p:nvSpPr>
          <p:cNvPr id="3" name="Subtitle 2">
            <a:extLst>
              <a:ext uri="{FF2B5EF4-FFF2-40B4-BE49-F238E27FC236}">
                <a16:creationId xmlns:a16="http://schemas.microsoft.com/office/drawing/2014/main" id="{34BDB6C0-A263-8BA8-6DAE-049741168683}"/>
              </a:ext>
            </a:extLst>
          </p:cNvPr>
          <p:cNvSpPr>
            <a:spLocks noGrp="1"/>
          </p:cNvSpPr>
          <p:nvPr>
            <p:ph type="subTitle" idx="1"/>
          </p:nvPr>
        </p:nvSpPr>
        <p:spPr>
          <a:xfrm>
            <a:off x="785807" y="2158024"/>
            <a:ext cx="5728000" cy="1655762"/>
          </a:xfrm>
        </p:spPr>
        <p:txBody>
          <a:bodyPr/>
          <a:lstStyle/>
          <a:p>
            <a:r>
              <a:rPr lang="en-US" b="0" i="0">
                <a:solidFill>
                  <a:schemeClr val="bg1"/>
                </a:solidFill>
                <a:effectLst/>
                <a:latin typeface="Times New Roman" panose="02020603050405020304" pitchFamily="18" charset="0"/>
              </a:rPr>
              <a:t>A Guide to Knowing More and Doing Better</a:t>
            </a:r>
            <a:endParaRPr lang="en-CA">
              <a:solidFill>
                <a:schemeClr val="bg1"/>
              </a:solidFill>
            </a:endParaRPr>
          </a:p>
        </p:txBody>
      </p:sp>
      <p:pic>
        <p:nvPicPr>
          <p:cNvPr id="1026" name="Picture 2" descr="National Day for Truth and Reconciliation and Orange Shirt Day - HRPA">
            <a:extLst>
              <a:ext uri="{FF2B5EF4-FFF2-40B4-BE49-F238E27FC236}">
                <a16:creationId xmlns:a16="http://schemas.microsoft.com/office/drawing/2014/main" id="{39902078-FF35-DBDE-CBA4-B2A22EFD77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2940" y="113620"/>
            <a:ext cx="3117305" cy="311730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BD21C8B3-FBC1-B9A3-B835-AE38E3450FDB}"/>
              </a:ext>
            </a:extLst>
          </p:cNvPr>
          <p:cNvSpPr/>
          <p:nvPr/>
        </p:nvSpPr>
        <p:spPr>
          <a:xfrm>
            <a:off x="549780" y="2047164"/>
            <a:ext cx="6192214" cy="1108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9">
            <a:extLst>
              <a:ext uri="{FF2B5EF4-FFF2-40B4-BE49-F238E27FC236}">
                <a16:creationId xmlns:a16="http://schemas.microsoft.com/office/drawing/2014/main" id="{590464CB-2EC7-7BE5-A592-8043513ED24E}"/>
              </a:ext>
            </a:extLst>
          </p:cNvPr>
          <p:cNvSpPr/>
          <p:nvPr/>
        </p:nvSpPr>
        <p:spPr>
          <a:xfrm flipV="1">
            <a:off x="-2" y="3344543"/>
            <a:ext cx="12192002"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TextBox 4">
            <a:extLst>
              <a:ext uri="{FF2B5EF4-FFF2-40B4-BE49-F238E27FC236}">
                <a16:creationId xmlns:a16="http://schemas.microsoft.com/office/drawing/2014/main" id="{671263AD-5604-49BE-63D8-644A16253D33}"/>
              </a:ext>
            </a:extLst>
          </p:cNvPr>
          <p:cNvSpPr txBox="1"/>
          <p:nvPr/>
        </p:nvSpPr>
        <p:spPr>
          <a:xfrm>
            <a:off x="818866" y="352813"/>
            <a:ext cx="1542197"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The</a:t>
            </a:r>
            <a:endParaRPr lang="en-CA"/>
          </a:p>
        </p:txBody>
      </p:sp>
      <p:sp>
        <p:nvSpPr>
          <p:cNvPr id="8" name="TextBox 7">
            <a:extLst>
              <a:ext uri="{FF2B5EF4-FFF2-40B4-BE49-F238E27FC236}">
                <a16:creationId xmlns:a16="http://schemas.microsoft.com/office/drawing/2014/main" id="{5F2EB6BB-17A0-D90F-0022-9FD5250B518B}"/>
              </a:ext>
            </a:extLst>
          </p:cNvPr>
          <p:cNvSpPr txBox="1"/>
          <p:nvPr/>
        </p:nvSpPr>
        <p:spPr>
          <a:xfrm>
            <a:off x="3811645" y="358288"/>
            <a:ext cx="4279539"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Needed for</a:t>
            </a:r>
            <a:endParaRPr lang="en-CA"/>
          </a:p>
        </p:txBody>
      </p:sp>
      <p:sp>
        <p:nvSpPr>
          <p:cNvPr id="16" name="TextBox 15">
            <a:extLst>
              <a:ext uri="{FF2B5EF4-FFF2-40B4-BE49-F238E27FC236}">
                <a16:creationId xmlns:a16="http://schemas.microsoft.com/office/drawing/2014/main" id="{398B8B7D-6045-3A54-52FA-5E21B860B95A}"/>
              </a:ext>
            </a:extLst>
          </p:cNvPr>
          <p:cNvSpPr txBox="1"/>
          <p:nvPr/>
        </p:nvSpPr>
        <p:spPr>
          <a:xfrm>
            <a:off x="491753" y="6910949"/>
            <a:ext cx="3121016"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Suicide Rates</a:t>
            </a:r>
          </a:p>
        </p:txBody>
      </p:sp>
      <p:sp>
        <p:nvSpPr>
          <p:cNvPr id="18" name="TextBox 17">
            <a:extLst>
              <a:ext uri="{FF2B5EF4-FFF2-40B4-BE49-F238E27FC236}">
                <a16:creationId xmlns:a16="http://schemas.microsoft.com/office/drawing/2014/main" id="{D7A868B3-922F-FF6B-E255-ECAA35DE792D}"/>
              </a:ext>
            </a:extLst>
          </p:cNvPr>
          <p:cNvSpPr txBox="1"/>
          <p:nvPr/>
        </p:nvSpPr>
        <p:spPr>
          <a:xfrm>
            <a:off x="4778999" y="7138330"/>
            <a:ext cx="2635668"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Food Disparity</a:t>
            </a:r>
            <a:endParaRPr lang="en-US">
              <a:solidFill>
                <a:srgbClr val="FFB061"/>
              </a:solidFill>
              <a:ea typeface="Calibri"/>
              <a:cs typeface="Calibri"/>
            </a:endParaRPr>
          </a:p>
        </p:txBody>
      </p:sp>
      <p:sp>
        <p:nvSpPr>
          <p:cNvPr id="14" name="TextBox 13">
            <a:extLst>
              <a:ext uri="{FF2B5EF4-FFF2-40B4-BE49-F238E27FC236}">
                <a16:creationId xmlns:a16="http://schemas.microsoft.com/office/drawing/2014/main" id="{05E2E872-C41A-0DD4-1B83-A3A444DF55BC}"/>
              </a:ext>
            </a:extLst>
          </p:cNvPr>
          <p:cNvSpPr txBox="1"/>
          <p:nvPr/>
        </p:nvSpPr>
        <p:spPr>
          <a:xfrm>
            <a:off x="543414" y="7163203"/>
            <a:ext cx="1842406"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60's Scoop</a:t>
            </a:r>
            <a:endParaRPr lang="en-US">
              <a:solidFill>
                <a:srgbClr val="FFB061"/>
              </a:solidFill>
            </a:endParaRPr>
          </a:p>
        </p:txBody>
      </p:sp>
      <p:sp>
        <p:nvSpPr>
          <p:cNvPr id="20" name="TextBox 19">
            <a:extLst>
              <a:ext uri="{FF2B5EF4-FFF2-40B4-BE49-F238E27FC236}">
                <a16:creationId xmlns:a16="http://schemas.microsoft.com/office/drawing/2014/main" id="{7D0CF19F-1F9E-626F-6BE1-402EEA1561DE}"/>
              </a:ext>
            </a:extLst>
          </p:cNvPr>
          <p:cNvSpPr txBox="1"/>
          <p:nvPr/>
        </p:nvSpPr>
        <p:spPr>
          <a:xfrm>
            <a:off x="8949348" y="6900241"/>
            <a:ext cx="2797679" cy="523220"/>
          </a:xfrm>
          <a:prstGeom prst="rect">
            <a:avLst/>
          </a:prstGeom>
          <a:noFill/>
        </p:spPr>
        <p:txBody>
          <a:bodyPr wrap="square" lIns="91440" tIns="45720" rIns="91440" bIns="45720" anchor="t">
            <a:spAutoFit/>
          </a:bodyPr>
          <a:lstStyle/>
          <a:p>
            <a:r>
              <a:rPr lang="en-US" sz="2800" b="1">
                <a:solidFill>
                  <a:schemeClr val="bg1"/>
                </a:solidFill>
                <a:latin typeface="WordVisi_MSFontService"/>
              </a:rPr>
              <a:t>Voting Disparity</a:t>
            </a:r>
          </a:p>
        </p:txBody>
      </p:sp>
      <p:sp>
        <p:nvSpPr>
          <p:cNvPr id="6" name="TextBox 5">
            <a:extLst>
              <a:ext uri="{FF2B5EF4-FFF2-40B4-BE49-F238E27FC236}">
                <a16:creationId xmlns:a16="http://schemas.microsoft.com/office/drawing/2014/main" id="{9B1596D8-9C6A-1F1C-3B53-165D9352F2E3}"/>
              </a:ext>
            </a:extLst>
          </p:cNvPr>
          <p:cNvSpPr txBox="1"/>
          <p:nvPr/>
        </p:nvSpPr>
        <p:spPr>
          <a:xfrm>
            <a:off x="4597500" y="7172809"/>
            <a:ext cx="3010619"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ea typeface="Calibri"/>
                <a:cs typeface="Calibri"/>
              </a:rPr>
              <a:t>Smallpox Blankets</a:t>
            </a:r>
          </a:p>
        </p:txBody>
      </p:sp>
      <p:sp>
        <p:nvSpPr>
          <p:cNvPr id="23" name="TextBox 22">
            <a:extLst>
              <a:ext uri="{FF2B5EF4-FFF2-40B4-BE49-F238E27FC236}">
                <a16:creationId xmlns:a16="http://schemas.microsoft.com/office/drawing/2014/main" id="{6707B373-FBE2-0C47-6A31-FF2B5C2DF4B2}"/>
              </a:ext>
            </a:extLst>
          </p:cNvPr>
          <p:cNvSpPr txBox="1"/>
          <p:nvPr/>
        </p:nvSpPr>
        <p:spPr>
          <a:xfrm>
            <a:off x="8639820" y="7137891"/>
            <a:ext cx="3053752" cy="537597"/>
          </a:xfrm>
          <a:prstGeom prst="rect">
            <a:avLst/>
          </a:prstGeom>
          <a:noFill/>
        </p:spPr>
        <p:txBody>
          <a:bodyPr wrap="square" lIns="91440" tIns="45720" rIns="91440" bIns="45720" anchor="t">
            <a:spAutoFit/>
          </a:bodyPr>
          <a:lstStyle/>
          <a:p>
            <a:r>
              <a:rPr lang="en-US" sz="2800" b="1">
                <a:solidFill>
                  <a:schemeClr val="bg1"/>
                </a:solidFill>
                <a:ea typeface="+mn-lt"/>
                <a:cs typeface="+mn-lt"/>
              </a:rPr>
              <a:t>Incarceration Rates</a:t>
            </a:r>
            <a:endParaRPr lang="en-US">
              <a:solidFill>
                <a:schemeClr val="bg1"/>
              </a:solidFill>
              <a:ea typeface="+mn-lt"/>
              <a:cs typeface="+mn-lt"/>
            </a:endParaRPr>
          </a:p>
        </p:txBody>
      </p:sp>
      <p:sp>
        <p:nvSpPr>
          <p:cNvPr id="11" name="Rectangle: Rounded Corners 10">
            <a:extLst>
              <a:ext uri="{FF2B5EF4-FFF2-40B4-BE49-F238E27FC236}">
                <a16:creationId xmlns:a16="http://schemas.microsoft.com/office/drawing/2014/main" id="{3AC72439-2BDB-72FA-5C86-63AAC34862F6}"/>
              </a:ext>
            </a:extLst>
          </p:cNvPr>
          <p:cNvSpPr/>
          <p:nvPr/>
        </p:nvSpPr>
        <p:spPr>
          <a:xfrm>
            <a:off x="443450" y="3613152"/>
            <a:ext cx="11317429" cy="2932052"/>
          </a:xfrm>
          <a:prstGeom prst="round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18">
            <a:extLst>
              <a:ext uri="{FF2B5EF4-FFF2-40B4-BE49-F238E27FC236}">
                <a16:creationId xmlns:a16="http://schemas.microsoft.com/office/drawing/2014/main" id="{931A1CA5-40C1-D25F-2E69-AFF0F3605260}"/>
              </a:ext>
            </a:extLst>
          </p:cNvPr>
          <p:cNvSpPr txBox="1"/>
          <p:nvPr/>
        </p:nvSpPr>
        <p:spPr>
          <a:xfrm>
            <a:off x="649091" y="3609910"/>
            <a:ext cx="10897257" cy="32624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800" b="1">
                <a:solidFill>
                  <a:srgbClr val="C00000"/>
                </a:solidFill>
                <a:latin typeface="Times New Roman"/>
                <a:ea typeface="+mn-lt"/>
                <a:cs typeface="+mn-lt"/>
              </a:rPr>
              <a:t>MMIW</a:t>
            </a:r>
            <a:r>
              <a:rPr lang="en-US" sz="1600" b="1">
                <a:solidFill>
                  <a:schemeClr val="bg1"/>
                </a:solidFill>
                <a:latin typeface="Aptos"/>
                <a:ea typeface="+mn-lt"/>
                <a:cs typeface="+mn-lt"/>
              </a:rPr>
              <a:t>: (Missing and Murdered Indigenous Women) or Stolen Sisters is often represented by either a red dress or a red handprint over the mouth. The term refers to refers to the women who are abducted or murdered every year, who are never found alive again. </a:t>
            </a:r>
          </a:p>
          <a:p>
            <a:r>
              <a:rPr lang="en-US" sz="1600" b="1">
                <a:solidFill>
                  <a:schemeClr val="bg1"/>
                </a:solidFill>
                <a:latin typeface="Aptos"/>
                <a:ea typeface="+mn-lt"/>
                <a:cs typeface="+mn-lt"/>
              </a:rPr>
              <a:t>This unprecedented occurrence of Indigenous Women being murdered and abducted is often either , or ignored by police, leaving their families often searching for their loved ones at their own expense.</a:t>
            </a:r>
          </a:p>
          <a:p>
            <a:r>
              <a:rPr lang="en-US" sz="1600" b="1">
                <a:solidFill>
                  <a:schemeClr val="bg1"/>
                </a:solidFill>
                <a:latin typeface="Aptos"/>
                <a:ea typeface="+mn-lt"/>
                <a:cs typeface="+mn-lt"/>
              </a:rPr>
              <a:t>"Indigenous women make up 16% of all female homicide victims, and 11% of missing women, yet Indigenous people make up only 4.3% of the population of Canada."</a:t>
            </a:r>
            <a:endParaRPr lang="en-US" sz="1600" b="1">
              <a:solidFill>
                <a:schemeClr val="bg1"/>
              </a:solidFill>
              <a:latin typeface="Aptos"/>
              <a:ea typeface="Calibri"/>
              <a:cs typeface="Calibri"/>
            </a:endParaRPr>
          </a:p>
          <a:p>
            <a:r>
              <a:rPr lang="en-US" sz="1600" b="1">
                <a:solidFill>
                  <a:schemeClr val="bg1"/>
                </a:solidFill>
                <a:latin typeface="Aptos"/>
                <a:ea typeface="+mn-lt"/>
                <a:cs typeface="+mn-lt"/>
              </a:rPr>
              <a:t>?56% of Indigenous women have suffered physical assault, and 46% have experienced sexual assault. By comparison, about one-third of non-Indigenous women have suffered these assaults in their lifetimes."</a:t>
            </a:r>
            <a:endParaRPr lang="en-US" sz="1600" b="1">
              <a:solidFill>
                <a:schemeClr val="bg1"/>
              </a:solidFill>
              <a:latin typeface="Aptos"/>
              <a:ea typeface="Calibri"/>
              <a:cs typeface="Calibri"/>
            </a:endParaRPr>
          </a:p>
          <a:p>
            <a:r>
              <a:rPr lang="en-US" sz="800" b="1">
                <a:solidFill>
                  <a:schemeClr val="bg1"/>
                </a:solidFill>
                <a:latin typeface="Aptos"/>
                <a:ea typeface="+mn-lt"/>
                <a:cs typeface="+mn-lt"/>
              </a:rPr>
              <a:t> </a:t>
            </a:r>
            <a:endParaRPr lang="en-US" sz="1600" b="1">
              <a:solidFill>
                <a:schemeClr val="bg1"/>
              </a:solidFill>
              <a:latin typeface="Aptos"/>
              <a:ea typeface="+mn-lt"/>
              <a:cs typeface="+mn-lt"/>
            </a:endParaRPr>
          </a:p>
          <a:p>
            <a:pPr algn="r"/>
            <a:r>
              <a:rPr lang="en-US" sz="1600" b="1">
                <a:solidFill>
                  <a:schemeClr val="bg1"/>
                </a:solidFill>
                <a:latin typeface="Aptos"/>
                <a:ea typeface="+mn-lt"/>
                <a:cs typeface="+mn-lt"/>
              </a:rPr>
              <a:t>Read more </a:t>
            </a:r>
            <a:r>
              <a:rPr lang="en-US" sz="1600" b="1">
                <a:solidFill>
                  <a:schemeClr val="bg1"/>
                </a:solidFill>
                <a:latin typeface="Aptos"/>
                <a:ea typeface="+mn-lt"/>
                <a:cs typeface="+mn-lt"/>
                <a:hlinkClick r:id="rId3">
                  <a:extLst>
                    <a:ext uri="{A12FA001-AC4F-418D-AE19-62706E023703}">
                      <ahyp:hlinkClr xmlns:ahyp="http://schemas.microsoft.com/office/drawing/2018/hyperlinkcolor" val="tx"/>
                    </a:ext>
                  </a:extLst>
                </a:hlinkClick>
              </a:rPr>
              <a:t>here</a:t>
            </a:r>
            <a:r>
              <a:rPr lang="en-US" sz="1600" b="1">
                <a:solidFill>
                  <a:schemeClr val="bg1"/>
                </a:solidFill>
                <a:latin typeface="Aptos"/>
                <a:ea typeface="+mn-lt"/>
                <a:cs typeface="+mn-lt"/>
              </a:rPr>
              <a:t>.</a:t>
            </a:r>
          </a:p>
          <a:p>
            <a:r>
              <a:rPr lang="en-US" sz="1600" b="1">
                <a:solidFill>
                  <a:schemeClr val="bg1"/>
                </a:solidFill>
                <a:latin typeface="Aptos"/>
                <a:ea typeface="+mn-lt"/>
                <a:cs typeface="+mn-lt"/>
              </a:rPr>
              <a:t>  </a:t>
            </a:r>
            <a:r>
              <a:rPr lang="en-US">
                <a:solidFill>
                  <a:schemeClr val="bg1"/>
                </a:solidFill>
                <a:latin typeface="Calibri"/>
                <a:ea typeface="+mn-lt"/>
                <a:cs typeface="+mn-lt"/>
              </a:rPr>
              <a:t> </a:t>
            </a:r>
            <a:endParaRPr lang="en-US">
              <a:solidFill>
                <a:schemeClr val="bg1"/>
              </a:solidFill>
              <a:ea typeface="Calibri"/>
              <a:cs typeface="Calibri"/>
            </a:endParaRPr>
          </a:p>
        </p:txBody>
      </p:sp>
    </p:spTree>
    <p:extLst>
      <p:ext uri="{BB962C8B-B14F-4D97-AF65-F5344CB8AC3E}">
        <p14:creationId xmlns:p14="http://schemas.microsoft.com/office/powerpoint/2010/main" val="236132815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71BC7F4-1A2C-8978-FBCB-BC88BBE021E3}"/>
              </a:ext>
            </a:extLst>
          </p:cNvPr>
          <p:cNvSpPr/>
          <p:nvPr/>
        </p:nvSpPr>
        <p:spPr>
          <a:xfrm rot="5400000">
            <a:off x="2666999" y="-2667001"/>
            <a:ext cx="6857999" cy="12192003"/>
          </a:xfrm>
          <a:prstGeom prst="rect">
            <a:avLst/>
          </a:prstGeom>
          <a:solidFill>
            <a:srgbClr val="FF7D0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 name="Rectangle: Rounded Corners 14">
            <a:extLst>
              <a:ext uri="{FF2B5EF4-FFF2-40B4-BE49-F238E27FC236}">
                <a16:creationId xmlns:a16="http://schemas.microsoft.com/office/drawing/2014/main" id="{7FFBB118-3541-B84F-67A0-20DCC3CD7311}"/>
              </a:ext>
            </a:extLst>
          </p:cNvPr>
          <p:cNvSpPr/>
          <p:nvPr/>
        </p:nvSpPr>
        <p:spPr>
          <a:xfrm>
            <a:off x="422572" y="3579575"/>
            <a:ext cx="11279329" cy="2957452"/>
          </a:xfrm>
          <a:prstGeom prst="round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4D00B6D8-3692-1A97-EABC-41DD391238CA}"/>
              </a:ext>
            </a:extLst>
          </p:cNvPr>
          <p:cNvSpPr/>
          <p:nvPr/>
        </p:nvSpPr>
        <p:spPr>
          <a:xfrm>
            <a:off x="9856284" y="5792392"/>
            <a:ext cx="557092" cy="557092"/>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7D01"/>
              </a:solidFill>
            </a:endParaRPr>
          </a:p>
        </p:txBody>
      </p:sp>
      <p:sp>
        <p:nvSpPr>
          <p:cNvPr id="2" name="Title 1">
            <a:extLst>
              <a:ext uri="{FF2B5EF4-FFF2-40B4-BE49-F238E27FC236}">
                <a16:creationId xmlns:a16="http://schemas.microsoft.com/office/drawing/2014/main" id="{D90E019E-6F8F-2C84-F327-6AA88EA850C6}"/>
              </a:ext>
            </a:extLst>
          </p:cNvPr>
          <p:cNvSpPr>
            <a:spLocks noGrp="1"/>
          </p:cNvSpPr>
          <p:nvPr>
            <p:ph type="ctrTitle"/>
          </p:nvPr>
        </p:nvSpPr>
        <p:spPr>
          <a:xfrm>
            <a:off x="495190" y="-265726"/>
            <a:ext cx="6309234" cy="2423750"/>
          </a:xfrm>
        </p:spPr>
        <p:txBody>
          <a:bodyPr/>
          <a:lstStyle/>
          <a:p>
            <a:r>
              <a:rPr lang="en-CA">
                <a:solidFill>
                  <a:srgbClr val="C00000"/>
                </a:solidFill>
                <a:latin typeface="Impact"/>
              </a:rPr>
              <a:t>Truth</a:t>
            </a:r>
            <a:r>
              <a:rPr lang="en-CA">
                <a:solidFill>
                  <a:schemeClr val="bg1"/>
                </a:solidFill>
                <a:latin typeface="Impact"/>
              </a:rPr>
              <a:t> </a:t>
            </a:r>
            <a:r>
              <a:rPr lang="en-CA">
                <a:solidFill>
                  <a:srgbClr val="FF7D01"/>
                </a:solidFill>
                <a:latin typeface="Impact"/>
              </a:rPr>
              <a:t>and</a:t>
            </a:r>
            <a:r>
              <a:rPr lang="en-CA">
                <a:solidFill>
                  <a:schemeClr val="bg1"/>
                </a:solidFill>
                <a:latin typeface="Impact"/>
              </a:rPr>
              <a:t> Reconciliation</a:t>
            </a:r>
          </a:p>
        </p:txBody>
      </p:sp>
      <p:sp>
        <p:nvSpPr>
          <p:cNvPr id="3" name="Subtitle 2">
            <a:extLst>
              <a:ext uri="{FF2B5EF4-FFF2-40B4-BE49-F238E27FC236}">
                <a16:creationId xmlns:a16="http://schemas.microsoft.com/office/drawing/2014/main" id="{34BDB6C0-A263-8BA8-6DAE-049741168683}"/>
              </a:ext>
            </a:extLst>
          </p:cNvPr>
          <p:cNvSpPr>
            <a:spLocks noGrp="1"/>
          </p:cNvSpPr>
          <p:nvPr>
            <p:ph type="subTitle" idx="1"/>
          </p:nvPr>
        </p:nvSpPr>
        <p:spPr>
          <a:xfrm>
            <a:off x="785807" y="2158024"/>
            <a:ext cx="5728000" cy="1655762"/>
          </a:xfrm>
        </p:spPr>
        <p:txBody>
          <a:bodyPr/>
          <a:lstStyle/>
          <a:p>
            <a:r>
              <a:rPr lang="en-US" b="0" i="0">
                <a:solidFill>
                  <a:schemeClr val="bg1"/>
                </a:solidFill>
                <a:effectLst/>
                <a:latin typeface="Times New Roman" panose="02020603050405020304" pitchFamily="18" charset="0"/>
              </a:rPr>
              <a:t>A Guide to Knowing More and Doing Better</a:t>
            </a:r>
            <a:endParaRPr lang="en-CA">
              <a:solidFill>
                <a:schemeClr val="bg1"/>
              </a:solidFill>
            </a:endParaRPr>
          </a:p>
        </p:txBody>
      </p:sp>
      <p:pic>
        <p:nvPicPr>
          <p:cNvPr id="1026" name="Picture 2" descr="National Day for Truth and Reconciliation and Orange Shirt Day - HRPA">
            <a:extLst>
              <a:ext uri="{FF2B5EF4-FFF2-40B4-BE49-F238E27FC236}">
                <a16:creationId xmlns:a16="http://schemas.microsoft.com/office/drawing/2014/main" id="{39902078-FF35-DBDE-CBA4-B2A22EFD77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2940" y="113620"/>
            <a:ext cx="3117305" cy="311730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BD21C8B3-FBC1-B9A3-B835-AE38E3450FDB}"/>
              </a:ext>
            </a:extLst>
          </p:cNvPr>
          <p:cNvSpPr/>
          <p:nvPr/>
        </p:nvSpPr>
        <p:spPr>
          <a:xfrm>
            <a:off x="549780" y="2047164"/>
            <a:ext cx="6192214" cy="1108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9">
            <a:extLst>
              <a:ext uri="{FF2B5EF4-FFF2-40B4-BE49-F238E27FC236}">
                <a16:creationId xmlns:a16="http://schemas.microsoft.com/office/drawing/2014/main" id="{590464CB-2EC7-7BE5-A592-8043513ED24E}"/>
              </a:ext>
            </a:extLst>
          </p:cNvPr>
          <p:cNvSpPr/>
          <p:nvPr/>
        </p:nvSpPr>
        <p:spPr>
          <a:xfrm flipV="1">
            <a:off x="-2" y="3344543"/>
            <a:ext cx="12192002"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TextBox 4">
            <a:extLst>
              <a:ext uri="{FF2B5EF4-FFF2-40B4-BE49-F238E27FC236}">
                <a16:creationId xmlns:a16="http://schemas.microsoft.com/office/drawing/2014/main" id="{671263AD-5604-49BE-63D8-644A16253D33}"/>
              </a:ext>
            </a:extLst>
          </p:cNvPr>
          <p:cNvSpPr txBox="1"/>
          <p:nvPr/>
        </p:nvSpPr>
        <p:spPr>
          <a:xfrm>
            <a:off x="818866" y="352813"/>
            <a:ext cx="1542197"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The</a:t>
            </a:r>
            <a:endParaRPr lang="en-CA"/>
          </a:p>
        </p:txBody>
      </p:sp>
      <p:sp>
        <p:nvSpPr>
          <p:cNvPr id="8" name="TextBox 7">
            <a:extLst>
              <a:ext uri="{FF2B5EF4-FFF2-40B4-BE49-F238E27FC236}">
                <a16:creationId xmlns:a16="http://schemas.microsoft.com/office/drawing/2014/main" id="{5F2EB6BB-17A0-D90F-0022-9FD5250B518B}"/>
              </a:ext>
            </a:extLst>
          </p:cNvPr>
          <p:cNvSpPr txBox="1"/>
          <p:nvPr/>
        </p:nvSpPr>
        <p:spPr>
          <a:xfrm>
            <a:off x="3811645" y="358288"/>
            <a:ext cx="4279539"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Needed for</a:t>
            </a:r>
            <a:endParaRPr lang="en-CA"/>
          </a:p>
        </p:txBody>
      </p:sp>
      <p:sp>
        <p:nvSpPr>
          <p:cNvPr id="16" name="TextBox 15">
            <a:extLst>
              <a:ext uri="{FF2B5EF4-FFF2-40B4-BE49-F238E27FC236}">
                <a16:creationId xmlns:a16="http://schemas.microsoft.com/office/drawing/2014/main" id="{398B8B7D-6045-3A54-52FA-5E21B860B95A}"/>
              </a:ext>
            </a:extLst>
          </p:cNvPr>
          <p:cNvSpPr txBox="1"/>
          <p:nvPr/>
        </p:nvSpPr>
        <p:spPr>
          <a:xfrm>
            <a:off x="491753" y="6910949"/>
            <a:ext cx="3121016"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Suicide Rates</a:t>
            </a:r>
          </a:p>
        </p:txBody>
      </p:sp>
      <p:sp>
        <p:nvSpPr>
          <p:cNvPr id="18" name="TextBox 17">
            <a:extLst>
              <a:ext uri="{FF2B5EF4-FFF2-40B4-BE49-F238E27FC236}">
                <a16:creationId xmlns:a16="http://schemas.microsoft.com/office/drawing/2014/main" id="{D7A868B3-922F-FF6B-E255-ECAA35DE792D}"/>
              </a:ext>
            </a:extLst>
          </p:cNvPr>
          <p:cNvSpPr txBox="1"/>
          <p:nvPr/>
        </p:nvSpPr>
        <p:spPr>
          <a:xfrm>
            <a:off x="4778999" y="7138330"/>
            <a:ext cx="2635668"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Food Disparity</a:t>
            </a:r>
            <a:endParaRPr lang="en-US">
              <a:solidFill>
                <a:srgbClr val="FFB061"/>
              </a:solidFill>
              <a:ea typeface="Calibri"/>
              <a:cs typeface="Calibri"/>
            </a:endParaRPr>
          </a:p>
        </p:txBody>
      </p:sp>
      <p:sp>
        <p:nvSpPr>
          <p:cNvPr id="14" name="TextBox 13">
            <a:extLst>
              <a:ext uri="{FF2B5EF4-FFF2-40B4-BE49-F238E27FC236}">
                <a16:creationId xmlns:a16="http://schemas.microsoft.com/office/drawing/2014/main" id="{05E2E872-C41A-0DD4-1B83-A3A444DF55BC}"/>
              </a:ext>
            </a:extLst>
          </p:cNvPr>
          <p:cNvSpPr txBox="1"/>
          <p:nvPr/>
        </p:nvSpPr>
        <p:spPr>
          <a:xfrm>
            <a:off x="543414" y="7163203"/>
            <a:ext cx="1842406"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60's Scoop</a:t>
            </a:r>
            <a:endParaRPr lang="en-US">
              <a:solidFill>
                <a:srgbClr val="FFB061"/>
              </a:solidFill>
            </a:endParaRPr>
          </a:p>
        </p:txBody>
      </p:sp>
      <p:sp>
        <p:nvSpPr>
          <p:cNvPr id="20" name="TextBox 19">
            <a:extLst>
              <a:ext uri="{FF2B5EF4-FFF2-40B4-BE49-F238E27FC236}">
                <a16:creationId xmlns:a16="http://schemas.microsoft.com/office/drawing/2014/main" id="{7D0CF19F-1F9E-626F-6BE1-402EEA1561DE}"/>
              </a:ext>
            </a:extLst>
          </p:cNvPr>
          <p:cNvSpPr txBox="1"/>
          <p:nvPr/>
        </p:nvSpPr>
        <p:spPr>
          <a:xfrm>
            <a:off x="8949348" y="6900241"/>
            <a:ext cx="2797679" cy="523220"/>
          </a:xfrm>
          <a:prstGeom prst="rect">
            <a:avLst/>
          </a:prstGeom>
          <a:noFill/>
        </p:spPr>
        <p:txBody>
          <a:bodyPr wrap="square" lIns="91440" tIns="45720" rIns="91440" bIns="45720" anchor="t">
            <a:spAutoFit/>
          </a:bodyPr>
          <a:lstStyle/>
          <a:p>
            <a:r>
              <a:rPr lang="en-US" sz="2800" b="1">
                <a:solidFill>
                  <a:schemeClr val="bg1"/>
                </a:solidFill>
                <a:latin typeface="WordVisi_MSFontService"/>
              </a:rPr>
              <a:t>Voting Disparity</a:t>
            </a:r>
          </a:p>
        </p:txBody>
      </p:sp>
      <p:sp>
        <p:nvSpPr>
          <p:cNvPr id="6" name="TextBox 5">
            <a:extLst>
              <a:ext uri="{FF2B5EF4-FFF2-40B4-BE49-F238E27FC236}">
                <a16:creationId xmlns:a16="http://schemas.microsoft.com/office/drawing/2014/main" id="{9B1596D8-9C6A-1F1C-3B53-165D9352F2E3}"/>
              </a:ext>
            </a:extLst>
          </p:cNvPr>
          <p:cNvSpPr txBox="1"/>
          <p:nvPr/>
        </p:nvSpPr>
        <p:spPr>
          <a:xfrm>
            <a:off x="4597500" y="7172809"/>
            <a:ext cx="3010619"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ea typeface="Calibri"/>
                <a:cs typeface="Calibri"/>
              </a:rPr>
              <a:t>Smallpox Blankets</a:t>
            </a:r>
          </a:p>
        </p:txBody>
      </p:sp>
      <p:sp>
        <p:nvSpPr>
          <p:cNvPr id="23" name="TextBox 22">
            <a:extLst>
              <a:ext uri="{FF2B5EF4-FFF2-40B4-BE49-F238E27FC236}">
                <a16:creationId xmlns:a16="http://schemas.microsoft.com/office/drawing/2014/main" id="{6707B373-FBE2-0C47-6A31-FF2B5C2DF4B2}"/>
              </a:ext>
            </a:extLst>
          </p:cNvPr>
          <p:cNvSpPr txBox="1"/>
          <p:nvPr/>
        </p:nvSpPr>
        <p:spPr>
          <a:xfrm>
            <a:off x="8639820" y="7137891"/>
            <a:ext cx="3053752" cy="537597"/>
          </a:xfrm>
          <a:prstGeom prst="rect">
            <a:avLst/>
          </a:prstGeom>
          <a:noFill/>
        </p:spPr>
        <p:txBody>
          <a:bodyPr wrap="square" lIns="91440" tIns="45720" rIns="91440" bIns="45720" anchor="t">
            <a:spAutoFit/>
          </a:bodyPr>
          <a:lstStyle/>
          <a:p>
            <a:r>
              <a:rPr lang="en-US" sz="2800" b="1">
                <a:solidFill>
                  <a:schemeClr val="bg1"/>
                </a:solidFill>
                <a:ea typeface="+mn-lt"/>
                <a:cs typeface="+mn-lt"/>
              </a:rPr>
              <a:t>Incarceration Rates</a:t>
            </a:r>
            <a:endParaRPr lang="en-US">
              <a:solidFill>
                <a:schemeClr val="bg1"/>
              </a:solidFill>
              <a:ea typeface="+mn-lt"/>
              <a:cs typeface="+mn-lt"/>
            </a:endParaRPr>
          </a:p>
        </p:txBody>
      </p:sp>
      <p:sp>
        <p:nvSpPr>
          <p:cNvPr id="11" name="Rectangle: Rounded Corners 10">
            <a:extLst>
              <a:ext uri="{FF2B5EF4-FFF2-40B4-BE49-F238E27FC236}">
                <a16:creationId xmlns:a16="http://schemas.microsoft.com/office/drawing/2014/main" id="{3AC72439-2BDB-72FA-5C86-63AAC34862F6}"/>
              </a:ext>
            </a:extLst>
          </p:cNvPr>
          <p:cNvSpPr/>
          <p:nvPr/>
        </p:nvSpPr>
        <p:spPr>
          <a:xfrm>
            <a:off x="422573" y="3592275"/>
            <a:ext cx="11317429" cy="2932052"/>
          </a:xfrm>
          <a:prstGeom prst="round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18">
            <a:extLst>
              <a:ext uri="{FF2B5EF4-FFF2-40B4-BE49-F238E27FC236}">
                <a16:creationId xmlns:a16="http://schemas.microsoft.com/office/drawing/2014/main" id="{931A1CA5-40C1-D25F-2E69-AFF0F3605260}"/>
              </a:ext>
            </a:extLst>
          </p:cNvPr>
          <p:cNvSpPr txBox="1"/>
          <p:nvPr/>
        </p:nvSpPr>
        <p:spPr>
          <a:xfrm>
            <a:off x="649091" y="3609910"/>
            <a:ext cx="10897257" cy="2985433"/>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800" b="1">
                <a:solidFill>
                  <a:srgbClr val="C00000"/>
                </a:solidFill>
                <a:latin typeface="Times New Roman"/>
                <a:ea typeface="+mn-lt"/>
                <a:cs typeface="+mn-lt"/>
              </a:rPr>
              <a:t>RECONCILIATION</a:t>
            </a:r>
            <a:r>
              <a:rPr lang="en-US" sz="1600" b="1">
                <a:solidFill>
                  <a:srgbClr val="FF9933"/>
                </a:solidFill>
                <a:ea typeface="+mn-lt"/>
                <a:cs typeface="+mn-lt"/>
              </a:rPr>
              <a:t>:</a:t>
            </a:r>
            <a:r>
              <a:rPr lang="en-US" sz="1600" b="1">
                <a:solidFill>
                  <a:schemeClr val="bg1"/>
                </a:solidFill>
                <a:latin typeface="Aptos"/>
                <a:ea typeface="+mn-lt"/>
                <a:cs typeface="+mn-lt"/>
              </a:rPr>
              <a:t> We all take up space on this continent, therefore we all owe the Indigenous Peoples who are disenfranchised some form of commitment to betterment. Whether or not it is actively participated in, we all benefit from everything the Canadian government has sought to destroy. Only we as a community have a hope to disassemble the systemic oppression that has been forced upon the Indigenous Peoples of Turtle Island. It begins with educating yourself and others, standing up for and uplifting their voices, and finally calling for true reconciliation by government officials. This includes but is not limited to: repatriation of land, access to better resources and social programs, the government acting in their </a:t>
            </a:r>
            <a:r>
              <a:rPr lang="en-US" sz="1600" b="1" err="1">
                <a:solidFill>
                  <a:schemeClr val="bg1"/>
                </a:solidFill>
                <a:latin typeface="Aptos"/>
                <a:ea typeface="+mn-lt"/>
                <a:cs typeface="+mn-lt"/>
              </a:rPr>
              <a:t>favour</a:t>
            </a:r>
            <a:r>
              <a:rPr lang="en-US" sz="1600" b="1">
                <a:solidFill>
                  <a:schemeClr val="bg1"/>
                </a:solidFill>
                <a:latin typeface="Aptos"/>
                <a:ea typeface="+mn-lt"/>
                <a:cs typeface="+mn-lt"/>
              </a:rPr>
              <a:t> - instead of against, and financially supporting in any way you can to local indigenous businesses/fundraisers.</a:t>
            </a:r>
          </a:p>
          <a:p>
            <a:r>
              <a:rPr lang="en-US" sz="1600" b="1">
                <a:solidFill>
                  <a:schemeClr val="bg1"/>
                </a:solidFill>
                <a:latin typeface="Aptos"/>
                <a:ea typeface="+mn-lt"/>
                <a:cs typeface="+mn-lt"/>
              </a:rPr>
              <a:t>On this truth and reconciliation day I urge everyone to wear orange and do everything you possibly can to help support the communities and reserves in your area.</a:t>
            </a:r>
          </a:p>
          <a:p>
            <a:endParaRPr lang="en-US" sz="1600" b="1">
              <a:solidFill>
                <a:schemeClr val="bg1"/>
              </a:solidFill>
              <a:latin typeface="Calibri"/>
              <a:ea typeface="Calibri"/>
              <a:cs typeface="Calibri"/>
            </a:endParaRPr>
          </a:p>
        </p:txBody>
      </p:sp>
    </p:spTree>
    <p:extLst>
      <p:ext uri="{BB962C8B-B14F-4D97-AF65-F5344CB8AC3E}">
        <p14:creationId xmlns:p14="http://schemas.microsoft.com/office/powerpoint/2010/main" val="206439289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71BC7F4-1A2C-8978-FBCB-BC88BBE021E3}"/>
              </a:ext>
            </a:extLst>
          </p:cNvPr>
          <p:cNvSpPr/>
          <p:nvPr/>
        </p:nvSpPr>
        <p:spPr>
          <a:xfrm rot="5400000">
            <a:off x="2666999" y="-2667001"/>
            <a:ext cx="6857999" cy="12192003"/>
          </a:xfrm>
          <a:prstGeom prst="rect">
            <a:avLst/>
          </a:prstGeom>
          <a:solidFill>
            <a:srgbClr val="FF7D0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 name="Rectangle: Rounded Corners 14">
            <a:extLst>
              <a:ext uri="{FF2B5EF4-FFF2-40B4-BE49-F238E27FC236}">
                <a16:creationId xmlns:a16="http://schemas.microsoft.com/office/drawing/2014/main" id="{7FFBB118-3541-B84F-67A0-20DCC3CD7311}"/>
              </a:ext>
            </a:extLst>
          </p:cNvPr>
          <p:cNvSpPr/>
          <p:nvPr/>
        </p:nvSpPr>
        <p:spPr>
          <a:xfrm>
            <a:off x="486072" y="3579575"/>
            <a:ext cx="10702481" cy="3041004"/>
          </a:xfrm>
          <a:prstGeom prst="round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4D00B6D8-3692-1A97-EABC-41DD391238CA}"/>
              </a:ext>
            </a:extLst>
          </p:cNvPr>
          <p:cNvSpPr/>
          <p:nvPr/>
        </p:nvSpPr>
        <p:spPr>
          <a:xfrm>
            <a:off x="772442" y="3807181"/>
            <a:ext cx="557092" cy="557092"/>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7D01"/>
              </a:solidFill>
            </a:endParaRPr>
          </a:p>
        </p:txBody>
      </p:sp>
      <p:sp>
        <p:nvSpPr>
          <p:cNvPr id="2" name="Title 1">
            <a:extLst>
              <a:ext uri="{FF2B5EF4-FFF2-40B4-BE49-F238E27FC236}">
                <a16:creationId xmlns:a16="http://schemas.microsoft.com/office/drawing/2014/main" id="{D90E019E-6F8F-2C84-F327-6AA88EA850C6}"/>
              </a:ext>
            </a:extLst>
          </p:cNvPr>
          <p:cNvSpPr>
            <a:spLocks noGrp="1"/>
          </p:cNvSpPr>
          <p:nvPr>
            <p:ph type="ctrTitle"/>
          </p:nvPr>
        </p:nvSpPr>
        <p:spPr>
          <a:xfrm>
            <a:off x="495190" y="-265726"/>
            <a:ext cx="6309234" cy="2423750"/>
          </a:xfrm>
        </p:spPr>
        <p:txBody>
          <a:bodyPr/>
          <a:lstStyle/>
          <a:p>
            <a:r>
              <a:rPr lang="en-CA">
                <a:solidFill>
                  <a:srgbClr val="C00000"/>
                </a:solidFill>
                <a:latin typeface="Impact"/>
              </a:rPr>
              <a:t>Truth</a:t>
            </a:r>
            <a:r>
              <a:rPr lang="en-CA">
                <a:solidFill>
                  <a:schemeClr val="bg1"/>
                </a:solidFill>
                <a:latin typeface="Impact"/>
              </a:rPr>
              <a:t> </a:t>
            </a:r>
            <a:r>
              <a:rPr lang="en-CA">
                <a:solidFill>
                  <a:srgbClr val="FF7D01"/>
                </a:solidFill>
                <a:latin typeface="Impact"/>
              </a:rPr>
              <a:t>and</a:t>
            </a:r>
            <a:r>
              <a:rPr lang="en-CA">
                <a:solidFill>
                  <a:schemeClr val="bg1"/>
                </a:solidFill>
                <a:latin typeface="Impact"/>
              </a:rPr>
              <a:t> Reconciliation</a:t>
            </a:r>
          </a:p>
        </p:txBody>
      </p:sp>
      <p:sp>
        <p:nvSpPr>
          <p:cNvPr id="3" name="Subtitle 2">
            <a:extLst>
              <a:ext uri="{FF2B5EF4-FFF2-40B4-BE49-F238E27FC236}">
                <a16:creationId xmlns:a16="http://schemas.microsoft.com/office/drawing/2014/main" id="{34BDB6C0-A263-8BA8-6DAE-049741168683}"/>
              </a:ext>
            </a:extLst>
          </p:cNvPr>
          <p:cNvSpPr>
            <a:spLocks noGrp="1"/>
          </p:cNvSpPr>
          <p:nvPr>
            <p:ph type="subTitle" idx="1"/>
          </p:nvPr>
        </p:nvSpPr>
        <p:spPr>
          <a:xfrm>
            <a:off x="785807" y="2158024"/>
            <a:ext cx="5728000" cy="1655762"/>
          </a:xfrm>
        </p:spPr>
        <p:txBody>
          <a:bodyPr/>
          <a:lstStyle/>
          <a:p>
            <a:r>
              <a:rPr lang="en-US" b="0" i="0">
                <a:solidFill>
                  <a:schemeClr val="bg1"/>
                </a:solidFill>
                <a:effectLst/>
                <a:latin typeface="Times New Roman" panose="02020603050405020304" pitchFamily="18" charset="0"/>
              </a:rPr>
              <a:t>A Guide to Knowing More and Doing Better</a:t>
            </a:r>
            <a:endParaRPr lang="en-CA">
              <a:solidFill>
                <a:schemeClr val="bg1"/>
              </a:solidFill>
            </a:endParaRPr>
          </a:p>
        </p:txBody>
      </p:sp>
      <p:pic>
        <p:nvPicPr>
          <p:cNvPr id="1026" name="Picture 2" descr="National Day for Truth and Reconciliation and Orange Shirt Day - HRPA">
            <a:extLst>
              <a:ext uri="{FF2B5EF4-FFF2-40B4-BE49-F238E27FC236}">
                <a16:creationId xmlns:a16="http://schemas.microsoft.com/office/drawing/2014/main" id="{39902078-FF35-DBDE-CBA4-B2A22EFD77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2940" y="113620"/>
            <a:ext cx="3117305" cy="311730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BD21C8B3-FBC1-B9A3-B835-AE38E3450FDB}"/>
              </a:ext>
            </a:extLst>
          </p:cNvPr>
          <p:cNvSpPr/>
          <p:nvPr/>
        </p:nvSpPr>
        <p:spPr>
          <a:xfrm>
            <a:off x="549780" y="2047164"/>
            <a:ext cx="6192214" cy="1108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9">
            <a:extLst>
              <a:ext uri="{FF2B5EF4-FFF2-40B4-BE49-F238E27FC236}">
                <a16:creationId xmlns:a16="http://schemas.microsoft.com/office/drawing/2014/main" id="{590464CB-2EC7-7BE5-A592-8043513ED24E}"/>
              </a:ext>
            </a:extLst>
          </p:cNvPr>
          <p:cNvSpPr/>
          <p:nvPr/>
        </p:nvSpPr>
        <p:spPr>
          <a:xfrm flipV="1">
            <a:off x="-2" y="3344543"/>
            <a:ext cx="12192002"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TextBox 4">
            <a:extLst>
              <a:ext uri="{FF2B5EF4-FFF2-40B4-BE49-F238E27FC236}">
                <a16:creationId xmlns:a16="http://schemas.microsoft.com/office/drawing/2014/main" id="{671263AD-5604-49BE-63D8-644A16253D33}"/>
              </a:ext>
            </a:extLst>
          </p:cNvPr>
          <p:cNvSpPr txBox="1"/>
          <p:nvPr/>
        </p:nvSpPr>
        <p:spPr>
          <a:xfrm>
            <a:off x="818866" y="352813"/>
            <a:ext cx="1542197"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The</a:t>
            </a:r>
            <a:endParaRPr lang="en-CA"/>
          </a:p>
        </p:txBody>
      </p:sp>
      <p:sp>
        <p:nvSpPr>
          <p:cNvPr id="8" name="TextBox 7">
            <a:extLst>
              <a:ext uri="{FF2B5EF4-FFF2-40B4-BE49-F238E27FC236}">
                <a16:creationId xmlns:a16="http://schemas.microsoft.com/office/drawing/2014/main" id="{5F2EB6BB-17A0-D90F-0022-9FD5250B518B}"/>
              </a:ext>
            </a:extLst>
          </p:cNvPr>
          <p:cNvSpPr txBox="1"/>
          <p:nvPr/>
        </p:nvSpPr>
        <p:spPr>
          <a:xfrm>
            <a:off x="3811645" y="358288"/>
            <a:ext cx="4279539"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Needed for</a:t>
            </a:r>
            <a:endParaRPr lang="en-CA"/>
          </a:p>
        </p:txBody>
      </p:sp>
      <p:sp>
        <p:nvSpPr>
          <p:cNvPr id="16" name="TextBox 15">
            <a:extLst>
              <a:ext uri="{FF2B5EF4-FFF2-40B4-BE49-F238E27FC236}">
                <a16:creationId xmlns:a16="http://schemas.microsoft.com/office/drawing/2014/main" id="{398B8B7D-6045-3A54-52FA-5E21B860B95A}"/>
              </a:ext>
            </a:extLst>
          </p:cNvPr>
          <p:cNvSpPr txBox="1"/>
          <p:nvPr/>
        </p:nvSpPr>
        <p:spPr>
          <a:xfrm>
            <a:off x="491753" y="6910949"/>
            <a:ext cx="3121016"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Suicide Rates</a:t>
            </a:r>
          </a:p>
        </p:txBody>
      </p:sp>
      <p:sp>
        <p:nvSpPr>
          <p:cNvPr id="18" name="TextBox 17">
            <a:extLst>
              <a:ext uri="{FF2B5EF4-FFF2-40B4-BE49-F238E27FC236}">
                <a16:creationId xmlns:a16="http://schemas.microsoft.com/office/drawing/2014/main" id="{D7A868B3-922F-FF6B-E255-ECAA35DE792D}"/>
              </a:ext>
            </a:extLst>
          </p:cNvPr>
          <p:cNvSpPr txBox="1"/>
          <p:nvPr/>
        </p:nvSpPr>
        <p:spPr>
          <a:xfrm>
            <a:off x="4778999" y="7138330"/>
            <a:ext cx="2635668"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Food Disparity</a:t>
            </a:r>
            <a:endParaRPr lang="en-US">
              <a:solidFill>
                <a:srgbClr val="FFB061"/>
              </a:solidFill>
              <a:ea typeface="Calibri"/>
              <a:cs typeface="Calibri"/>
            </a:endParaRPr>
          </a:p>
        </p:txBody>
      </p:sp>
      <p:sp>
        <p:nvSpPr>
          <p:cNvPr id="14" name="TextBox 13">
            <a:extLst>
              <a:ext uri="{FF2B5EF4-FFF2-40B4-BE49-F238E27FC236}">
                <a16:creationId xmlns:a16="http://schemas.microsoft.com/office/drawing/2014/main" id="{05E2E872-C41A-0DD4-1B83-A3A444DF55BC}"/>
              </a:ext>
            </a:extLst>
          </p:cNvPr>
          <p:cNvSpPr txBox="1"/>
          <p:nvPr/>
        </p:nvSpPr>
        <p:spPr>
          <a:xfrm>
            <a:off x="543414" y="7163203"/>
            <a:ext cx="1842406"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60's Scoop</a:t>
            </a:r>
            <a:endParaRPr lang="en-US">
              <a:solidFill>
                <a:srgbClr val="FFB061"/>
              </a:solidFill>
            </a:endParaRPr>
          </a:p>
        </p:txBody>
      </p:sp>
      <p:sp>
        <p:nvSpPr>
          <p:cNvPr id="20" name="TextBox 19">
            <a:extLst>
              <a:ext uri="{FF2B5EF4-FFF2-40B4-BE49-F238E27FC236}">
                <a16:creationId xmlns:a16="http://schemas.microsoft.com/office/drawing/2014/main" id="{7D0CF19F-1F9E-626F-6BE1-402EEA1561DE}"/>
              </a:ext>
            </a:extLst>
          </p:cNvPr>
          <p:cNvSpPr txBox="1"/>
          <p:nvPr/>
        </p:nvSpPr>
        <p:spPr>
          <a:xfrm>
            <a:off x="8949348" y="6900241"/>
            <a:ext cx="2797679" cy="523220"/>
          </a:xfrm>
          <a:prstGeom prst="rect">
            <a:avLst/>
          </a:prstGeom>
          <a:noFill/>
        </p:spPr>
        <p:txBody>
          <a:bodyPr wrap="square" lIns="91440" tIns="45720" rIns="91440" bIns="45720" anchor="t">
            <a:spAutoFit/>
          </a:bodyPr>
          <a:lstStyle/>
          <a:p>
            <a:r>
              <a:rPr lang="en-US" sz="2800" b="1">
                <a:solidFill>
                  <a:schemeClr val="bg1"/>
                </a:solidFill>
                <a:latin typeface="WordVisi_MSFontService"/>
              </a:rPr>
              <a:t>Voting Disparity</a:t>
            </a:r>
          </a:p>
        </p:txBody>
      </p:sp>
      <p:sp>
        <p:nvSpPr>
          <p:cNvPr id="6" name="TextBox 5">
            <a:extLst>
              <a:ext uri="{FF2B5EF4-FFF2-40B4-BE49-F238E27FC236}">
                <a16:creationId xmlns:a16="http://schemas.microsoft.com/office/drawing/2014/main" id="{9B1596D8-9C6A-1F1C-3B53-165D9352F2E3}"/>
              </a:ext>
            </a:extLst>
          </p:cNvPr>
          <p:cNvSpPr txBox="1"/>
          <p:nvPr/>
        </p:nvSpPr>
        <p:spPr>
          <a:xfrm>
            <a:off x="4597500" y="7172809"/>
            <a:ext cx="3010619"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ea typeface="Calibri"/>
                <a:cs typeface="Calibri"/>
              </a:rPr>
              <a:t>Smallpox Blankets</a:t>
            </a:r>
          </a:p>
        </p:txBody>
      </p:sp>
      <p:sp>
        <p:nvSpPr>
          <p:cNvPr id="23" name="TextBox 22">
            <a:extLst>
              <a:ext uri="{FF2B5EF4-FFF2-40B4-BE49-F238E27FC236}">
                <a16:creationId xmlns:a16="http://schemas.microsoft.com/office/drawing/2014/main" id="{6707B373-FBE2-0C47-6A31-FF2B5C2DF4B2}"/>
              </a:ext>
            </a:extLst>
          </p:cNvPr>
          <p:cNvSpPr txBox="1"/>
          <p:nvPr/>
        </p:nvSpPr>
        <p:spPr>
          <a:xfrm>
            <a:off x="8639820" y="7137891"/>
            <a:ext cx="3053752" cy="537597"/>
          </a:xfrm>
          <a:prstGeom prst="rect">
            <a:avLst/>
          </a:prstGeom>
          <a:noFill/>
        </p:spPr>
        <p:txBody>
          <a:bodyPr wrap="square" lIns="91440" tIns="45720" rIns="91440" bIns="45720" anchor="t">
            <a:spAutoFit/>
          </a:bodyPr>
          <a:lstStyle/>
          <a:p>
            <a:r>
              <a:rPr lang="en-US" sz="2800" b="1">
                <a:solidFill>
                  <a:schemeClr val="bg1"/>
                </a:solidFill>
                <a:ea typeface="+mn-lt"/>
                <a:cs typeface="+mn-lt"/>
              </a:rPr>
              <a:t>Incarceration Rates</a:t>
            </a:r>
            <a:endParaRPr lang="en-US">
              <a:solidFill>
                <a:schemeClr val="bg1"/>
              </a:solidFill>
              <a:ea typeface="+mn-lt"/>
              <a:cs typeface="+mn-lt"/>
            </a:endParaRPr>
          </a:p>
        </p:txBody>
      </p:sp>
      <p:sp>
        <p:nvSpPr>
          <p:cNvPr id="7" name="TextBox 18">
            <a:extLst>
              <a:ext uri="{FF2B5EF4-FFF2-40B4-BE49-F238E27FC236}">
                <a16:creationId xmlns:a16="http://schemas.microsoft.com/office/drawing/2014/main" id="{931A1CA5-40C1-D25F-2E69-AFF0F3605260}"/>
              </a:ext>
            </a:extLst>
          </p:cNvPr>
          <p:cNvSpPr txBox="1"/>
          <p:nvPr/>
        </p:nvSpPr>
        <p:spPr>
          <a:xfrm>
            <a:off x="1002034" y="3575329"/>
            <a:ext cx="10176030" cy="3262432"/>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900" b="1">
                <a:solidFill>
                  <a:srgbClr val="C00000"/>
                </a:solidFill>
                <a:latin typeface="Times New Roman"/>
                <a:ea typeface="Calibri"/>
                <a:cs typeface="Calibri"/>
              </a:rPr>
              <a:t>READING LIST</a:t>
            </a:r>
            <a:r>
              <a:rPr lang="en-US" sz="1900" b="1">
                <a:solidFill>
                  <a:schemeClr val="bg1"/>
                </a:solidFill>
                <a:latin typeface="Aptos"/>
                <a:ea typeface="Calibri"/>
                <a:cs typeface="Calibri"/>
              </a:rPr>
              <a:t>: </a:t>
            </a:r>
          </a:p>
          <a:p>
            <a:r>
              <a:rPr lang="en-US" sz="1900" i="1" u="sng">
                <a:solidFill>
                  <a:srgbClr val="C00000"/>
                </a:solidFill>
                <a:ea typeface="+mn-lt"/>
                <a:cs typeface="+mn-lt"/>
                <a:hlinkClick r:id="rId3">
                  <a:extLst>
                    <a:ext uri="{A12FA001-AC4F-418D-AE19-62706E023703}">
                      <ahyp:hlinkClr xmlns:ahyp="http://schemas.microsoft.com/office/drawing/2018/hyperlinkcolor" val="tx"/>
                    </a:ext>
                  </a:extLst>
                </a:hlinkClick>
              </a:rPr>
              <a:t>Indigenous Relations: Insights, Tips &amp; Suggestions to Make Reconciliation a Reality</a:t>
            </a:r>
            <a:r>
              <a:rPr lang="en-US" sz="1900" i="1">
                <a:solidFill>
                  <a:srgbClr val="FFB061"/>
                </a:solidFill>
                <a:ea typeface="+mn-lt"/>
                <a:cs typeface="+mn-lt"/>
              </a:rPr>
              <a:t> </a:t>
            </a:r>
            <a:r>
              <a:rPr lang="en-US" sz="1900" i="1">
                <a:solidFill>
                  <a:schemeClr val="bg1"/>
                </a:solidFill>
                <a:ea typeface="+mn-lt"/>
                <a:cs typeface="+mn-lt"/>
              </a:rPr>
              <a:t>– Robert P. C. Joseph </a:t>
            </a:r>
            <a:endParaRPr lang="en-US" sz="1900">
              <a:solidFill>
                <a:schemeClr val="bg1"/>
              </a:solidFill>
              <a:ea typeface="+mn-lt"/>
              <a:cs typeface="+mn-lt"/>
            </a:endParaRPr>
          </a:p>
          <a:p>
            <a:r>
              <a:rPr lang="en-US" sz="1900" i="1" u="sng">
                <a:solidFill>
                  <a:srgbClr val="C00000"/>
                </a:solidFill>
                <a:ea typeface="+mn-lt"/>
                <a:cs typeface="+mn-lt"/>
                <a:hlinkClick r:id="rId4">
                  <a:extLst>
                    <a:ext uri="{A12FA001-AC4F-418D-AE19-62706E023703}">
                      <ahyp:hlinkClr xmlns:ahyp="http://schemas.microsoft.com/office/drawing/2018/hyperlinkcolor" val="tx"/>
                    </a:ext>
                  </a:extLst>
                </a:hlinkClick>
              </a:rPr>
              <a:t>21 Things You May Not Know About the Act</a:t>
            </a:r>
            <a:r>
              <a:rPr lang="en-US" sz="1900" i="1">
                <a:solidFill>
                  <a:srgbClr val="FF7D01"/>
                </a:solidFill>
                <a:ea typeface="+mn-lt"/>
                <a:cs typeface="+mn-lt"/>
              </a:rPr>
              <a:t> </a:t>
            </a:r>
            <a:r>
              <a:rPr lang="en-US" sz="1900" i="1">
                <a:solidFill>
                  <a:schemeClr val="bg1"/>
                </a:solidFill>
                <a:ea typeface="+mn-lt"/>
                <a:cs typeface="+mn-lt"/>
              </a:rPr>
              <a:t>– Robert P. C. Joseph</a:t>
            </a:r>
            <a:endParaRPr lang="en-US" sz="1900">
              <a:solidFill>
                <a:schemeClr val="bg1"/>
              </a:solidFill>
              <a:ea typeface="+mn-lt"/>
              <a:cs typeface="+mn-lt"/>
            </a:endParaRPr>
          </a:p>
          <a:p>
            <a:r>
              <a:rPr lang="en-US" sz="1900" i="1" u="sng">
                <a:solidFill>
                  <a:srgbClr val="C00000"/>
                </a:solidFill>
                <a:ea typeface="+mn-lt"/>
                <a:cs typeface="+mn-lt"/>
                <a:hlinkClick r:id="rId5">
                  <a:extLst>
                    <a:ext uri="{A12FA001-AC4F-418D-AE19-62706E023703}">
                      <ahyp:hlinkClr xmlns:ahyp="http://schemas.microsoft.com/office/drawing/2018/hyperlinkcolor" val="tx"/>
                    </a:ext>
                  </a:extLst>
                </a:hlinkClick>
              </a:rPr>
              <a:t>Truth Telling: Seven Conversations about Indigenous Life in Canada</a:t>
            </a:r>
            <a:r>
              <a:rPr lang="en-US" sz="1900" i="1">
                <a:solidFill>
                  <a:schemeClr val="bg1"/>
                </a:solidFill>
                <a:ea typeface="+mn-lt"/>
                <a:cs typeface="+mn-lt"/>
              </a:rPr>
              <a:t> – Michelle Good</a:t>
            </a:r>
            <a:endParaRPr lang="en-US" sz="1900">
              <a:solidFill>
                <a:schemeClr val="bg1"/>
              </a:solidFill>
              <a:ea typeface="+mn-lt"/>
              <a:cs typeface="+mn-lt"/>
            </a:endParaRPr>
          </a:p>
          <a:p>
            <a:r>
              <a:rPr lang="en-US" sz="1900" i="1" u="sng">
                <a:solidFill>
                  <a:srgbClr val="C00000"/>
                </a:solidFill>
                <a:ea typeface="+mn-lt"/>
                <a:cs typeface="+mn-lt"/>
                <a:hlinkClick r:id="rId6">
                  <a:extLst>
                    <a:ext uri="{A12FA001-AC4F-418D-AE19-62706E023703}">
                      <ahyp:hlinkClr xmlns:ahyp="http://schemas.microsoft.com/office/drawing/2018/hyperlinkcolor" val="tx"/>
                    </a:ext>
                  </a:extLst>
                </a:hlinkClick>
              </a:rPr>
              <a:t>Braiding Sweetgrass</a:t>
            </a:r>
            <a:r>
              <a:rPr lang="en-US" sz="1900" i="1">
                <a:solidFill>
                  <a:schemeClr val="bg1"/>
                </a:solidFill>
                <a:ea typeface="+mn-lt"/>
                <a:cs typeface="+mn-lt"/>
              </a:rPr>
              <a:t> – Robin Wall Kimmer</a:t>
            </a:r>
            <a:endParaRPr lang="en-US" sz="1900">
              <a:solidFill>
                <a:schemeClr val="bg1"/>
              </a:solidFill>
              <a:ea typeface="+mn-lt"/>
              <a:cs typeface="+mn-lt"/>
            </a:endParaRPr>
          </a:p>
          <a:p>
            <a:r>
              <a:rPr lang="en-US" sz="1900" i="1" u="sng">
                <a:solidFill>
                  <a:srgbClr val="C00000"/>
                </a:solidFill>
                <a:ea typeface="+mn-lt"/>
                <a:cs typeface="+mn-lt"/>
                <a:hlinkClick r:id="rId7">
                  <a:extLst>
                    <a:ext uri="{A12FA001-AC4F-418D-AE19-62706E023703}">
                      <ahyp:hlinkClr xmlns:ahyp="http://schemas.microsoft.com/office/drawing/2018/hyperlinkcolor" val="tx"/>
                    </a:ext>
                  </a:extLst>
                </a:hlinkClick>
              </a:rPr>
              <a:t>Seven Fallen Feathers</a:t>
            </a:r>
            <a:r>
              <a:rPr lang="en-US" sz="1900" i="1">
                <a:solidFill>
                  <a:schemeClr val="bg1"/>
                </a:solidFill>
                <a:ea typeface="+mn-lt"/>
                <a:cs typeface="+mn-lt"/>
              </a:rPr>
              <a:t> – Tanya Talaga </a:t>
            </a:r>
            <a:endParaRPr lang="en-US" sz="1900">
              <a:solidFill>
                <a:schemeClr val="bg1"/>
              </a:solidFill>
              <a:ea typeface="+mn-lt"/>
              <a:cs typeface="+mn-lt"/>
            </a:endParaRPr>
          </a:p>
          <a:p>
            <a:r>
              <a:rPr lang="en-US" sz="1900" i="1" u="sng">
                <a:solidFill>
                  <a:srgbClr val="C00000"/>
                </a:solidFill>
                <a:ea typeface="+mn-lt"/>
                <a:cs typeface="+mn-lt"/>
                <a:hlinkClick r:id="rId8">
                  <a:extLst>
                    <a:ext uri="{A12FA001-AC4F-418D-AE19-62706E023703}">
                      <ahyp:hlinkClr xmlns:ahyp="http://schemas.microsoft.com/office/drawing/2018/hyperlinkcolor" val="tx"/>
                    </a:ext>
                  </a:extLst>
                </a:hlinkClick>
              </a:rPr>
              <a:t>Earth Medicine</a:t>
            </a:r>
            <a:r>
              <a:rPr lang="en-US" sz="1900" i="1">
                <a:solidFill>
                  <a:schemeClr val="bg1"/>
                </a:solidFill>
                <a:ea typeface="+mn-lt"/>
                <a:cs typeface="+mn-lt"/>
              </a:rPr>
              <a:t> – Jamie Sans </a:t>
            </a:r>
            <a:endParaRPr lang="en-US" sz="1900">
              <a:solidFill>
                <a:schemeClr val="bg1"/>
              </a:solidFill>
              <a:ea typeface="+mn-lt"/>
              <a:cs typeface="+mn-lt"/>
            </a:endParaRPr>
          </a:p>
          <a:p>
            <a:r>
              <a:rPr lang="en-US" sz="1900" i="1" u="sng">
                <a:solidFill>
                  <a:srgbClr val="C00000"/>
                </a:solidFill>
                <a:ea typeface="+mn-lt"/>
                <a:cs typeface="+mn-lt"/>
                <a:hlinkClick r:id="rId9">
                  <a:extLst>
                    <a:ext uri="{A12FA001-AC4F-418D-AE19-62706E023703}">
                      <ahyp:hlinkClr xmlns:ahyp="http://schemas.microsoft.com/office/drawing/2018/hyperlinkcolor" val="tx"/>
                    </a:ext>
                  </a:extLst>
                </a:hlinkClick>
              </a:rPr>
              <a:t>Noopiming</a:t>
            </a:r>
            <a:r>
              <a:rPr lang="en-US" sz="1900" i="1">
                <a:solidFill>
                  <a:schemeClr val="bg1"/>
                </a:solidFill>
                <a:ea typeface="+mn-lt"/>
                <a:cs typeface="+mn-lt"/>
              </a:rPr>
              <a:t> - Leanne Betasamosake Simpson</a:t>
            </a:r>
            <a:endParaRPr lang="en-US" sz="1900">
              <a:solidFill>
                <a:schemeClr val="bg1"/>
              </a:solidFill>
              <a:ea typeface="+mn-lt"/>
              <a:cs typeface="+mn-lt"/>
            </a:endParaRPr>
          </a:p>
          <a:p>
            <a:r>
              <a:rPr lang="en-US" sz="1900" i="1" u="sng">
                <a:solidFill>
                  <a:srgbClr val="C00000"/>
                </a:solidFill>
                <a:ea typeface="+mn-lt"/>
                <a:cs typeface="+mn-lt"/>
                <a:hlinkClick r:id="rId10">
                  <a:extLst>
                    <a:ext uri="{A12FA001-AC4F-418D-AE19-62706E023703}">
                      <ahyp:hlinkClr xmlns:ahyp="http://schemas.microsoft.com/office/drawing/2018/hyperlinkcolor" val="tx"/>
                    </a:ext>
                  </a:extLst>
                </a:hlinkClick>
              </a:rPr>
              <a:t>When the Other is Me: Native Resistance Discourse</a:t>
            </a:r>
            <a:r>
              <a:rPr lang="en-US" sz="1900" i="1">
                <a:solidFill>
                  <a:schemeClr val="bg1"/>
                </a:solidFill>
                <a:ea typeface="+mn-lt"/>
                <a:cs typeface="+mn-lt"/>
              </a:rPr>
              <a:t> - Emma LaRocque</a:t>
            </a:r>
            <a:endParaRPr lang="en-US" sz="1900">
              <a:solidFill>
                <a:schemeClr val="bg1"/>
              </a:solidFill>
              <a:ea typeface="+mn-lt"/>
              <a:cs typeface="+mn-lt"/>
            </a:endParaRPr>
          </a:p>
          <a:p>
            <a:endParaRPr lang="en-US" sz="1600" b="1">
              <a:solidFill>
                <a:schemeClr val="bg1"/>
              </a:solidFill>
              <a:latin typeface="Aptos"/>
              <a:ea typeface="Calibri"/>
              <a:cs typeface="Calibri"/>
            </a:endParaRPr>
          </a:p>
        </p:txBody>
      </p:sp>
    </p:spTree>
    <p:extLst>
      <p:ext uri="{BB962C8B-B14F-4D97-AF65-F5344CB8AC3E}">
        <p14:creationId xmlns:p14="http://schemas.microsoft.com/office/powerpoint/2010/main" val="72147227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71BC7F4-1A2C-8978-FBCB-BC88BBE021E3}"/>
              </a:ext>
            </a:extLst>
          </p:cNvPr>
          <p:cNvSpPr/>
          <p:nvPr/>
        </p:nvSpPr>
        <p:spPr>
          <a:xfrm rot="5400000">
            <a:off x="2666999" y="-2667001"/>
            <a:ext cx="6857999" cy="12192003"/>
          </a:xfrm>
          <a:prstGeom prst="rect">
            <a:avLst/>
          </a:prstGeom>
          <a:solidFill>
            <a:srgbClr val="FF7D0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 name="Rectangle: Rounded Corners 14">
            <a:extLst>
              <a:ext uri="{FF2B5EF4-FFF2-40B4-BE49-F238E27FC236}">
                <a16:creationId xmlns:a16="http://schemas.microsoft.com/office/drawing/2014/main" id="{7FFBB118-3541-B84F-67A0-20DCC3CD7311}"/>
              </a:ext>
            </a:extLst>
          </p:cNvPr>
          <p:cNvSpPr/>
          <p:nvPr/>
        </p:nvSpPr>
        <p:spPr>
          <a:xfrm>
            <a:off x="486072" y="3579575"/>
            <a:ext cx="10702481" cy="3041004"/>
          </a:xfrm>
          <a:prstGeom prst="round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4D00B6D8-3692-1A97-EABC-41DD391238CA}"/>
              </a:ext>
            </a:extLst>
          </p:cNvPr>
          <p:cNvSpPr/>
          <p:nvPr/>
        </p:nvSpPr>
        <p:spPr>
          <a:xfrm>
            <a:off x="772442" y="3807181"/>
            <a:ext cx="557092" cy="557092"/>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7D01"/>
              </a:solidFill>
            </a:endParaRPr>
          </a:p>
        </p:txBody>
      </p:sp>
      <p:sp>
        <p:nvSpPr>
          <p:cNvPr id="2" name="Title 1">
            <a:extLst>
              <a:ext uri="{FF2B5EF4-FFF2-40B4-BE49-F238E27FC236}">
                <a16:creationId xmlns:a16="http://schemas.microsoft.com/office/drawing/2014/main" id="{D90E019E-6F8F-2C84-F327-6AA88EA850C6}"/>
              </a:ext>
            </a:extLst>
          </p:cNvPr>
          <p:cNvSpPr>
            <a:spLocks noGrp="1"/>
          </p:cNvSpPr>
          <p:nvPr>
            <p:ph type="ctrTitle"/>
          </p:nvPr>
        </p:nvSpPr>
        <p:spPr>
          <a:xfrm>
            <a:off x="495190" y="-265726"/>
            <a:ext cx="6309234" cy="2423750"/>
          </a:xfrm>
        </p:spPr>
        <p:txBody>
          <a:bodyPr/>
          <a:lstStyle/>
          <a:p>
            <a:r>
              <a:rPr lang="en-CA">
                <a:solidFill>
                  <a:srgbClr val="C00000"/>
                </a:solidFill>
                <a:latin typeface="Impact"/>
              </a:rPr>
              <a:t>Truth</a:t>
            </a:r>
            <a:r>
              <a:rPr lang="en-CA">
                <a:solidFill>
                  <a:schemeClr val="bg1"/>
                </a:solidFill>
                <a:latin typeface="Impact"/>
              </a:rPr>
              <a:t> </a:t>
            </a:r>
            <a:r>
              <a:rPr lang="en-CA">
                <a:solidFill>
                  <a:srgbClr val="FF7D01"/>
                </a:solidFill>
                <a:latin typeface="Impact"/>
              </a:rPr>
              <a:t>and</a:t>
            </a:r>
            <a:r>
              <a:rPr lang="en-CA">
                <a:solidFill>
                  <a:schemeClr val="bg1"/>
                </a:solidFill>
                <a:latin typeface="Impact"/>
              </a:rPr>
              <a:t> Reconciliation</a:t>
            </a:r>
          </a:p>
        </p:txBody>
      </p:sp>
      <p:sp>
        <p:nvSpPr>
          <p:cNvPr id="3" name="Subtitle 2">
            <a:extLst>
              <a:ext uri="{FF2B5EF4-FFF2-40B4-BE49-F238E27FC236}">
                <a16:creationId xmlns:a16="http://schemas.microsoft.com/office/drawing/2014/main" id="{34BDB6C0-A263-8BA8-6DAE-049741168683}"/>
              </a:ext>
            </a:extLst>
          </p:cNvPr>
          <p:cNvSpPr>
            <a:spLocks noGrp="1"/>
          </p:cNvSpPr>
          <p:nvPr>
            <p:ph type="subTitle" idx="1"/>
          </p:nvPr>
        </p:nvSpPr>
        <p:spPr>
          <a:xfrm>
            <a:off x="785807" y="2158024"/>
            <a:ext cx="5728000" cy="1655762"/>
          </a:xfrm>
        </p:spPr>
        <p:txBody>
          <a:bodyPr/>
          <a:lstStyle/>
          <a:p>
            <a:r>
              <a:rPr lang="en-US" b="0" i="0">
                <a:solidFill>
                  <a:schemeClr val="bg1"/>
                </a:solidFill>
                <a:effectLst/>
                <a:latin typeface="Times New Roman" panose="02020603050405020304" pitchFamily="18" charset="0"/>
              </a:rPr>
              <a:t>A Guide to Knowing More and Doing Better</a:t>
            </a:r>
            <a:endParaRPr lang="en-CA">
              <a:solidFill>
                <a:schemeClr val="bg1"/>
              </a:solidFill>
            </a:endParaRPr>
          </a:p>
        </p:txBody>
      </p:sp>
      <p:pic>
        <p:nvPicPr>
          <p:cNvPr id="1026" name="Picture 2" descr="National Day for Truth and Reconciliation and Orange Shirt Day - HRPA">
            <a:extLst>
              <a:ext uri="{FF2B5EF4-FFF2-40B4-BE49-F238E27FC236}">
                <a16:creationId xmlns:a16="http://schemas.microsoft.com/office/drawing/2014/main" id="{39902078-FF35-DBDE-CBA4-B2A22EFD77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2940" y="113620"/>
            <a:ext cx="3117305" cy="311730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BD21C8B3-FBC1-B9A3-B835-AE38E3450FDB}"/>
              </a:ext>
            </a:extLst>
          </p:cNvPr>
          <p:cNvSpPr/>
          <p:nvPr/>
        </p:nvSpPr>
        <p:spPr>
          <a:xfrm>
            <a:off x="549780" y="2047164"/>
            <a:ext cx="6192214" cy="1108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9">
            <a:extLst>
              <a:ext uri="{FF2B5EF4-FFF2-40B4-BE49-F238E27FC236}">
                <a16:creationId xmlns:a16="http://schemas.microsoft.com/office/drawing/2014/main" id="{590464CB-2EC7-7BE5-A592-8043513ED24E}"/>
              </a:ext>
            </a:extLst>
          </p:cNvPr>
          <p:cNvSpPr/>
          <p:nvPr/>
        </p:nvSpPr>
        <p:spPr>
          <a:xfrm flipV="1">
            <a:off x="-2" y="3344543"/>
            <a:ext cx="12192002"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TextBox 4">
            <a:extLst>
              <a:ext uri="{FF2B5EF4-FFF2-40B4-BE49-F238E27FC236}">
                <a16:creationId xmlns:a16="http://schemas.microsoft.com/office/drawing/2014/main" id="{671263AD-5604-49BE-63D8-644A16253D33}"/>
              </a:ext>
            </a:extLst>
          </p:cNvPr>
          <p:cNvSpPr txBox="1"/>
          <p:nvPr/>
        </p:nvSpPr>
        <p:spPr>
          <a:xfrm>
            <a:off x="818866" y="352813"/>
            <a:ext cx="1542197"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The</a:t>
            </a:r>
            <a:endParaRPr lang="en-CA"/>
          </a:p>
        </p:txBody>
      </p:sp>
      <p:sp>
        <p:nvSpPr>
          <p:cNvPr id="8" name="TextBox 7">
            <a:extLst>
              <a:ext uri="{FF2B5EF4-FFF2-40B4-BE49-F238E27FC236}">
                <a16:creationId xmlns:a16="http://schemas.microsoft.com/office/drawing/2014/main" id="{5F2EB6BB-17A0-D90F-0022-9FD5250B518B}"/>
              </a:ext>
            </a:extLst>
          </p:cNvPr>
          <p:cNvSpPr txBox="1"/>
          <p:nvPr/>
        </p:nvSpPr>
        <p:spPr>
          <a:xfrm>
            <a:off x="3811645" y="358288"/>
            <a:ext cx="4279539"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Needed for</a:t>
            </a:r>
            <a:endParaRPr lang="en-CA"/>
          </a:p>
        </p:txBody>
      </p:sp>
      <p:sp>
        <p:nvSpPr>
          <p:cNvPr id="7" name="TextBox 18">
            <a:extLst>
              <a:ext uri="{FF2B5EF4-FFF2-40B4-BE49-F238E27FC236}">
                <a16:creationId xmlns:a16="http://schemas.microsoft.com/office/drawing/2014/main" id="{931A1CA5-40C1-D25F-2E69-AFF0F3605260}"/>
              </a:ext>
            </a:extLst>
          </p:cNvPr>
          <p:cNvSpPr txBox="1"/>
          <p:nvPr/>
        </p:nvSpPr>
        <p:spPr>
          <a:xfrm>
            <a:off x="1009466" y="3584510"/>
            <a:ext cx="10176030" cy="3000821"/>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900" b="1">
                <a:solidFill>
                  <a:srgbClr val="C00000"/>
                </a:solidFill>
                <a:latin typeface="Times New Roman"/>
                <a:ea typeface="Calibri"/>
                <a:cs typeface="Calibri"/>
              </a:rPr>
              <a:t>Fundraisers and Other Support</a:t>
            </a:r>
            <a:r>
              <a:rPr lang="en-US" sz="1900" b="1">
                <a:solidFill>
                  <a:srgbClr val="C00000"/>
                </a:solidFill>
                <a:latin typeface="Aptos"/>
                <a:ea typeface="Calibri"/>
                <a:cs typeface="Calibri"/>
              </a:rPr>
              <a:t>:</a:t>
            </a:r>
            <a:r>
              <a:rPr lang="en-US" sz="1900" b="1">
                <a:solidFill>
                  <a:schemeClr val="bg1"/>
                </a:solidFill>
                <a:latin typeface="Aptos"/>
                <a:ea typeface="Calibri"/>
                <a:cs typeface="Calibri"/>
              </a:rPr>
              <a:t> </a:t>
            </a:r>
            <a:endParaRPr lang="en-US" b="1">
              <a:solidFill>
                <a:schemeClr val="bg1"/>
              </a:solidFill>
              <a:ea typeface="Calibri"/>
              <a:cs typeface="Calibri"/>
            </a:endParaRPr>
          </a:p>
          <a:p>
            <a:r>
              <a:rPr lang="en-US" sz="1400" b="1" u="sng">
                <a:solidFill>
                  <a:srgbClr val="C00000"/>
                </a:solidFill>
                <a:latin typeface="Aptos"/>
                <a:ea typeface="+mn-lt"/>
                <a:cs typeface="+mn-lt"/>
                <a:hlinkClick r:id="rId3">
                  <a:extLst>
                    <a:ext uri="{A12FA001-AC4F-418D-AE19-62706E023703}">
                      <ahyp:hlinkClr xmlns:ahyp="http://schemas.microsoft.com/office/drawing/2018/hyperlinkcolor" val="tx"/>
                    </a:ext>
                  </a:extLst>
                </a:hlinkClick>
              </a:rPr>
              <a:t>National Center for Truth and Reconciliation</a:t>
            </a:r>
            <a:r>
              <a:rPr lang="en-US" sz="1400" b="1">
                <a:solidFill>
                  <a:schemeClr val="bg1"/>
                </a:solidFill>
                <a:latin typeface="Aptos"/>
                <a:ea typeface="+mn-lt"/>
                <a:cs typeface="+mn-lt"/>
              </a:rPr>
              <a:t> – they have many fundraisers and literature on residential schools and indigenous lifestyle.</a:t>
            </a:r>
          </a:p>
          <a:p>
            <a:pPr marL="171450" indent="-171450">
              <a:buFont typeface="Wingdings"/>
              <a:buChar char="v"/>
            </a:pPr>
            <a:r>
              <a:rPr lang="en-US" sz="1400" b="1" u="sng">
                <a:solidFill>
                  <a:srgbClr val="FF7D01"/>
                </a:solidFill>
                <a:latin typeface="Aptos"/>
                <a:ea typeface="+mn-lt"/>
                <a:cs typeface="+mn-lt"/>
                <a:hlinkClick r:id="rId4">
                  <a:extLst>
                    <a:ext uri="{A12FA001-AC4F-418D-AE19-62706E023703}">
                      <ahyp:hlinkClr xmlns:ahyp="http://schemas.microsoft.com/office/drawing/2018/hyperlinkcolor" val="tx"/>
                    </a:ext>
                  </a:extLst>
                </a:hlinkClick>
              </a:rPr>
              <a:t>Lunch and Learn</a:t>
            </a:r>
            <a:r>
              <a:rPr lang="en-US" sz="1400" b="1">
                <a:solidFill>
                  <a:schemeClr val="bg1"/>
                </a:solidFill>
                <a:latin typeface="Aptos"/>
                <a:ea typeface="+mn-lt"/>
                <a:cs typeface="+mn-lt"/>
              </a:rPr>
              <a:t> – a free to attend webinar: “an immersive experience to UN-learn the myths of colonial history in Canada”</a:t>
            </a:r>
          </a:p>
          <a:p>
            <a:endParaRPr lang="en-US" sz="1400" b="1">
              <a:solidFill>
                <a:schemeClr val="bg1"/>
              </a:solidFill>
              <a:latin typeface="Aptos"/>
              <a:ea typeface="+mn-lt"/>
              <a:cs typeface="+mn-lt"/>
            </a:endParaRPr>
          </a:p>
          <a:p>
            <a:r>
              <a:rPr lang="en-US" sz="1400" b="1" u="sng">
                <a:solidFill>
                  <a:srgbClr val="C00000"/>
                </a:solidFill>
                <a:latin typeface="Aptos"/>
                <a:ea typeface="+mn-lt"/>
                <a:cs typeface="+mn-lt"/>
                <a:hlinkClick r:id="rId5">
                  <a:extLst>
                    <a:ext uri="{A12FA001-AC4F-418D-AE19-62706E023703}">
                      <ahyp:hlinkClr xmlns:ahyp="http://schemas.microsoft.com/office/drawing/2018/hyperlinkcolor" val="tx"/>
                    </a:ext>
                  </a:extLst>
                </a:hlinkClick>
              </a:rPr>
              <a:t>Orange Shirt Day</a:t>
            </a:r>
            <a:r>
              <a:rPr lang="en-US" sz="1400" b="1">
                <a:solidFill>
                  <a:srgbClr val="C00000"/>
                </a:solidFill>
                <a:latin typeface="Aptos"/>
                <a:ea typeface="+mn-lt"/>
                <a:cs typeface="+mn-lt"/>
              </a:rPr>
              <a:t> </a:t>
            </a:r>
            <a:r>
              <a:rPr lang="en-US" sz="1400" b="1">
                <a:solidFill>
                  <a:schemeClr val="bg1"/>
                </a:solidFill>
                <a:latin typeface="Aptos"/>
                <a:ea typeface="+mn-lt"/>
                <a:cs typeface="+mn-lt"/>
              </a:rPr>
              <a:t>– a great source for information about Truth and Reconciliation in Canada, and </a:t>
            </a:r>
          </a:p>
          <a:p>
            <a:pPr marL="171450" indent="-171450">
              <a:buFont typeface="Wingdings"/>
              <a:buChar char="v"/>
            </a:pPr>
            <a:r>
              <a:rPr lang="en-US" sz="1400" b="1" u="sng">
                <a:solidFill>
                  <a:srgbClr val="FF7D01"/>
                </a:solidFill>
                <a:latin typeface="Aptos"/>
                <a:ea typeface="+mn-lt"/>
                <a:cs typeface="+mn-lt"/>
                <a:hlinkClick r:id="rId5">
                  <a:extLst>
                    <a:ext uri="{A12FA001-AC4F-418D-AE19-62706E023703}">
                      <ahyp:hlinkClr xmlns:ahyp="http://schemas.microsoft.com/office/drawing/2018/hyperlinkcolor" val="tx"/>
                    </a:ext>
                  </a:extLst>
                </a:hlinkClick>
              </a:rPr>
              <a:t>Additional resources</a:t>
            </a:r>
            <a:r>
              <a:rPr lang="en-US" sz="1400" b="1">
                <a:solidFill>
                  <a:schemeClr val="bg1"/>
                </a:solidFill>
                <a:latin typeface="Aptos"/>
                <a:ea typeface="+mn-lt"/>
                <a:cs typeface="+mn-lt"/>
              </a:rPr>
              <a:t> – find a compiled list of additional resources and literature to read from.</a:t>
            </a:r>
          </a:p>
          <a:p>
            <a:pPr marL="171450" indent="-171450">
              <a:buFont typeface="Wingdings"/>
              <a:buChar char="v"/>
            </a:pPr>
            <a:r>
              <a:rPr lang="en-US" sz="1400" b="1" u="sng">
                <a:solidFill>
                  <a:srgbClr val="FF7D01"/>
                </a:solidFill>
                <a:latin typeface="Aptos"/>
                <a:ea typeface="+mn-lt"/>
                <a:cs typeface="+mn-lt"/>
                <a:hlinkClick r:id="rId6">
                  <a:extLst>
                    <a:ext uri="{A12FA001-AC4F-418D-AE19-62706E023703}">
                      <ahyp:hlinkClr xmlns:ahyp="http://schemas.microsoft.com/office/drawing/2018/hyperlinkcolor" val="tx"/>
                    </a:ext>
                  </a:extLst>
                </a:hlinkClick>
              </a:rPr>
              <a:t>Donate</a:t>
            </a:r>
            <a:endParaRPr lang="en-US" sz="1400" b="1">
              <a:solidFill>
                <a:srgbClr val="FF7D01"/>
              </a:solidFill>
              <a:latin typeface="Aptos"/>
              <a:ea typeface="+mn-lt"/>
              <a:cs typeface="+mn-lt"/>
              <a:hlinkClick r:id="" action="ppaction://noaction">
                <a:extLst>
                  <a:ext uri="{A12FA001-AC4F-418D-AE19-62706E023703}">
                    <ahyp:hlinkClr xmlns:ahyp="http://schemas.microsoft.com/office/drawing/2018/hyperlinkcolor" val="tx"/>
                  </a:ext>
                </a:extLst>
              </a:hlinkClick>
            </a:endParaRPr>
          </a:p>
          <a:p>
            <a:endParaRPr lang="en-US" sz="1400" b="1">
              <a:solidFill>
                <a:schemeClr val="bg1"/>
              </a:solidFill>
              <a:latin typeface="Aptos"/>
              <a:ea typeface="+mn-lt"/>
              <a:cs typeface="+mn-lt"/>
            </a:endParaRPr>
          </a:p>
          <a:p>
            <a:r>
              <a:rPr lang="en-US" sz="1400" b="1" u="sng">
                <a:solidFill>
                  <a:srgbClr val="C00000"/>
                </a:solidFill>
                <a:latin typeface="Aptos"/>
                <a:ea typeface="+mn-lt"/>
                <a:cs typeface="+mn-lt"/>
              </a:rPr>
              <a:t>Assembly of First Nations</a:t>
            </a:r>
            <a:r>
              <a:rPr lang="en-US" sz="1400" b="1">
                <a:solidFill>
                  <a:schemeClr val="bg1"/>
                </a:solidFill>
                <a:latin typeface="Aptos"/>
                <a:ea typeface="+mn-lt"/>
                <a:cs typeface="+mn-lt"/>
              </a:rPr>
              <a:t> -</a:t>
            </a:r>
            <a:r>
              <a:rPr lang="en-US" sz="1400" b="1">
                <a:solidFill>
                  <a:schemeClr val="bg1"/>
                </a:solidFill>
                <a:latin typeface="Aptos"/>
                <a:ea typeface="Calibri"/>
                <a:cs typeface="Calibri"/>
              </a:rPr>
              <a:t> </a:t>
            </a:r>
            <a:r>
              <a:rPr lang="en-US" sz="1400" b="1">
                <a:solidFill>
                  <a:schemeClr val="bg1"/>
                </a:solidFill>
              </a:rPr>
              <a:t>Advocating for the rights and quality of life of First Nations people in Canada.</a:t>
            </a:r>
            <a:endParaRPr lang="en-US" sz="1400" b="1">
              <a:solidFill>
                <a:schemeClr val="bg1"/>
              </a:solidFill>
              <a:ea typeface="+mn-lt"/>
              <a:cs typeface="+mn-lt"/>
            </a:endParaRPr>
          </a:p>
          <a:p>
            <a:pPr marL="285750" indent="-285750">
              <a:buFont typeface="Wingdings"/>
              <a:buChar char="v"/>
            </a:pPr>
            <a:r>
              <a:rPr lang="en-US" sz="1400" b="1" u="sng">
                <a:solidFill>
                  <a:srgbClr val="FF7D01"/>
                </a:solidFill>
                <a:latin typeface="Aptos"/>
                <a:ea typeface="+mn-lt"/>
                <a:cs typeface="+mn-lt"/>
                <a:hlinkClick r:id="rId7">
                  <a:extLst>
                    <a:ext uri="{A12FA001-AC4F-418D-AE19-62706E023703}">
                      <ahyp:hlinkClr xmlns:ahyp="http://schemas.microsoft.com/office/drawing/2018/hyperlinkcolor" val="tx"/>
                    </a:ext>
                  </a:extLst>
                </a:hlinkClick>
              </a:rPr>
              <a:t>Missing &amp; Murdered Women</a:t>
            </a:r>
            <a:endParaRPr lang="en-US" sz="1400" b="1">
              <a:solidFill>
                <a:srgbClr val="FF7D01"/>
              </a:solidFill>
              <a:latin typeface="Aptos"/>
              <a:ea typeface="+mn-lt"/>
              <a:cs typeface="+mn-lt"/>
            </a:endParaRPr>
          </a:p>
          <a:p>
            <a:endParaRPr lang="en-US" sz="1600" b="1">
              <a:solidFill>
                <a:schemeClr val="bg1"/>
              </a:solidFill>
              <a:latin typeface="Aptos"/>
              <a:ea typeface="Calibri"/>
              <a:cs typeface="Calibri"/>
            </a:endParaRPr>
          </a:p>
        </p:txBody>
      </p:sp>
    </p:spTree>
    <p:extLst>
      <p:ext uri="{BB962C8B-B14F-4D97-AF65-F5344CB8AC3E}">
        <p14:creationId xmlns:p14="http://schemas.microsoft.com/office/powerpoint/2010/main" val="247451784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71BC7F4-1A2C-8978-FBCB-BC88BBE021E3}"/>
              </a:ext>
            </a:extLst>
          </p:cNvPr>
          <p:cNvSpPr/>
          <p:nvPr/>
        </p:nvSpPr>
        <p:spPr>
          <a:xfrm rot="5400000">
            <a:off x="2666999" y="-2667001"/>
            <a:ext cx="6857999" cy="12192003"/>
          </a:xfrm>
          <a:prstGeom prst="rect">
            <a:avLst/>
          </a:prstGeom>
          <a:solidFill>
            <a:srgbClr val="FF7D0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Oval 11">
            <a:extLst>
              <a:ext uri="{FF2B5EF4-FFF2-40B4-BE49-F238E27FC236}">
                <a16:creationId xmlns:a16="http://schemas.microsoft.com/office/drawing/2014/main" id="{8226455F-20C7-974A-EFCA-4A5C03C8C62A}"/>
              </a:ext>
            </a:extLst>
          </p:cNvPr>
          <p:cNvSpPr/>
          <p:nvPr/>
        </p:nvSpPr>
        <p:spPr>
          <a:xfrm>
            <a:off x="6932635" y="5706273"/>
            <a:ext cx="117595" cy="117595"/>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7D01"/>
              </a:solidFill>
            </a:endParaRPr>
          </a:p>
        </p:txBody>
      </p:sp>
      <p:sp>
        <p:nvSpPr>
          <p:cNvPr id="2" name="Title 1">
            <a:extLst>
              <a:ext uri="{FF2B5EF4-FFF2-40B4-BE49-F238E27FC236}">
                <a16:creationId xmlns:a16="http://schemas.microsoft.com/office/drawing/2014/main" id="{D90E019E-6F8F-2C84-F327-6AA88EA850C6}"/>
              </a:ext>
            </a:extLst>
          </p:cNvPr>
          <p:cNvSpPr>
            <a:spLocks noGrp="1"/>
          </p:cNvSpPr>
          <p:nvPr>
            <p:ph type="ctrTitle"/>
          </p:nvPr>
        </p:nvSpPr>
        <p:spPr>
          <a:xfrm>
            <a:off x="495190" y="-265726"/>
            <a:ext cx="6309234" cy="2423750"/>
          </a:xfrm>
        </p:spPr>
        <p:txBody>
          <a:bodyPr/>
          <a:lstStyle/>
          <a:p>
            <a:r>
              <a:rPr lang="en-CA">
                <a:solidFill>
                  <a:schemeClr val="bg1"/>
                </a:solidFill>
                <a:latin typeface="Impact"/>
              </a:rPr>
              <a:t>Truth and Reconciliation</a:t>
            </a:r>
          </a:p>
        </p:txBody>
      </p:sp>
      <p:sp>
        <p:nvSpPr>
          <p:cNvPr id="3" name="Subtitle 2">
            <a:extLst>
              <a:ext uri="{FF2B5EF4-FFF2-40B4-BE49-F238E27FC236}">
                <a16:creationId xmlns:a16="http://schemas.microsoft.com/office/drawing/2014/main" id="{34BDB6C0-A263-8BA8-6DAE-049741168683}"/>
              </a:ext>
            </a:extLst>
          </p:cNvPr>
          <p:cNvSpPr>
            <a:spLocks noGrp="1"/>
          </p:cNvSpPr>
          <p:nvPr>
            <p:ph type="subTitle" idx="1"/>
          </p:nvPr>
        </p:nvSpPr>
        <p:spPr>
          <a:xfrm>
            <a:off x="785807" y="2158024"/>
            <a:ext cx="5728000" cy="1655762"/>
          </a:xfrm>
        </p:spPr>
        <p:txBody>
          <a:bodyPr/>
          <a:lstStyle/>
          <a:p>
            <a:r>
              <a:rPr lang="en-US" b="0" i="0">
                <a:solidFill>
                  <a:schemeClr val="bg1"/>
                </a:solidFill>
                <a:effectLst/>
                <a:latin typeface="Times New Roman" panose="02020603050405020304" pitchFamily="18" charset="0"/>
              </a:rPr>
              <a:t>A Guide to Knowing More and Doing Better</a:t>
            </a:r>
            <a:endParaRPr lang="en-CA">
              <a:solidFill>
                <a:schemeClr val="bg1"/>
              </a:solidFill>
            </a:endParaRPr>
          </a:p>
        </p:txBody>
      </p:sp>
      <p:pic>
        <p:nvPicPr>
          <p:cNvPr id="1026" name="Picture 2" descr="National Day for Truth and Reconciliation and Orange Shirt Day - HRPA">
            <a:extLst>
              <a:ext uri="{FF2B5EF4-FFF2-40B4-BE49-F238E27FC236}">
                <a16:creationId xmlns:a16="http://schemas.microsoft.com/office/drawing/2014/main" id="{39902078-FF35-DBDE-CBA4-B2A22EFD77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2940" y="113620"/>
            <a:ext cx="3117305" cy="311730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BD21C8B3-FBC1-B9A3-B835-AE38E3450FDB}"/>
              </a:ext>
            </a:extLst>
          </p:cNvPr>
          <p:cNvSpPr/>
          <p:nvPr/>
        </p:nvSpPr>
        <p:spPr>
          <a:xfrm>
            <a:off x="549780" y="2047164"/>
            <a:ext cx="6192214" cy="1108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9">
            <a:extLst>
              <a:ext uri="{FF2B5EF4-FFF2-40B4-BE49-F238E27FC236}">
                <a16:creationId xmlns:a16="http://schemas.microsoft.com/office/drawing/2014/main" id="{590464CB-2EC7-7BE5-A592-8043513ED24E}"/>
              </a:ext>
            </a:extLst>
          </p:cNvPr>
          <p:cNvSpPr/>
          <p:nvPr/>
        </p:nvSpPr>
        <p:spPr>
          <a:xfrm flipV="1">
            <a:off x="-2" y="3344543"/>
            <a:ext cx="12192002"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Rectangle: Rounded Corners 6">
            <a:extLst>
              <a:ext uri="{FF2B5EF4-FFF2-40B4-BE49-F238E27FC236}">
                <a16:creationId xmlns:a16="http://schemas.microsoft.com/office/drawing/2014/main" id="{AA89F043-B715-327D-0D98-9ED15E0F7DF0}"/>
              </a:ext>
            </a:extLst>
          </p:cNvPr>
          <p:cNvSpPr/>
          <p:nvPr/>
        </p:nvSpPr>
        <p:spPr>
          <a:xfrm>
            <a:off x="447415" y="3583271"/>
            <a:ext cx="11312586" cy="2982792"/>
          </a:xfrm>
          <a:prstGeom prst="roundRect">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ontent Placeholder 2">
            <a:extLst>
              <a:ext uri="{FF2B5EF4-FFF2-40B4-BE49-F238E27FC236}">
                <a16:creationId xmlns:a16="http://schemas.microsoft.com/office/drawing/2014/main" id="{53306037-4F6A-5DFD-2643-00C4A64A79EB}"/>
              </a:ext>
            </a:extLst>
          </p:cNvPr>
          <p:cNvSpPr txBox="1">
            <a:spLocks/>
          </p:cNvSpPr>
          <p:nvPr/>
        </p:nvSpPr>
        <p:spPr>
          <a:xfrm>
            <a:off x="704751" y="3730325"/>
            <a:ext cx="10808028" cy="2697344"/>
          </a:xfrm>
          <a:prstGeom prst="rect">
            <a:avLst/>
          </a:prstGeom>
        </p:spPr>
        <p:txBody>
          <a:bodyPr vert="horz" lIns="91440" tIns="45720" rIns="91440" bIns="45720" rtlCol="0" anchor="t">
            <a:normAutofit fontScale="925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fontAlgn="base"/>
            <a:r>
              <a:rPr lang="en-US" b="1">
                <a:solidFill>
                  <a:schemeClr val="bg1"/>
                </a:solidFill>
                <a:latin typeface="Aptos"/>
              </a:rPr>
              <a:t>Phyllis </a:t>
            </a:r>
            <a:r>
              <a:rPr lang="en-US" b="1" err="1">
                <a:solidFill>
                  <a:schemeClr val="bg1"/>
                </a:solidFill>
                <a:latin typeface="Aptos"/>
              </a:rPr>
              <a:t>Webstad</a:t>
            </a:r>
            <a:r>
              <a:rPr lang="en-US" b="1">
                <a:solidFill>
                  <a:schemeClr val="bg1"/>
                </a:solidFill>
                <a:latin typeface="Aptos"/>
              </a:rPr>
              <a:t> told </a:t>
            </a:r>
            <a:r>
              <a:rPr lang="en-US" b="1" u="sng">
                <a:solidFill>
                  <a:schemeClr val="bg1"/>
                </a:solidFill>
                <a:latin typeface="Aptos"/>
                <a:hlinkClick r:id="rId3">
                  <a:extLst>
                    <a:ext uri="{A12FA001-AC4F-418D-AE19-62706E023703}">
                      <ahyp:hlinkClr xmlns:ahyp="http://schemas.microsoft.com/office/drawing/2018/hyperlinkcolor" val="tx"/>
                    </a:ext>
                  </a:extLst>
                </a:hlinkClick>
              </a:rPr>
              <a:t>her story</a:t>
            </a:r>
            <a:r>
              <a:rPr lang="en-US" b="1">
                <a:solidFill>
                  <a:schemeClr val="bg1"/>
                </a:solidFill>
                <a:latin typeface="Aptos"/>
              </a:rPr>
              <a:t> of surviving her residential school experience and the experience of being stripped of not only her clothes, which included an orange shirt, but also her rights as an Indigenous woman. </a:t>
            </a:r>
            <a:endParaRPr lang="en-US" b="1">
              <a:solidFill>
                <a:schemeClr val="bg1"/>
              </a:solidFill>
              <a:latin typeface="Aptos"/>
              <a:cs typeface="Segoe UI"/>
            </a:endParaRPr>
          </a:p>
          <a:p>
            <a:pPr algn="l" fontAlgn="base"/>
            <a:r>
              <a:rPr lang="en-US" b="1">
                <a:solidFill>
                  <a:schemeClr val="bg1"/>
                </a:solidFill>
                <a:latin typeface="Aptos"/>
              </a:rPr>
              <a:t>Truth and Reconciliation is more than just wearing orange. It’s about recognizing and speaking on the horrors that the Indigenous Peoples have endured and continue to do so on a daily basis. With higher incarceration rates, an ongoing genocide, and still being governed by people who stole their land, the truth of the matter is that 1 day is a drop in the bucket as to what we should be acting upon.</a:t>
            </a:r>
            <a:r>
              <a:rPr lang="en-US" b="1">
                <a:solidFill>
                  <a:srgbClr val="000000"/>
                </a:solidFill>
                <a:latin typeface="Aptos"/>
              </a:rPr>
              <a:t> </a:t>
            </a:r>
            <a:endParaRPr lang="en-US" b="1">
              <a:solidFill>
                <a:srgbClr val="000000"/>
              </a:solidFill>
              <a:latin typeface="Aptos"/>
              <a:cs typeface="Segoe UI"/>
            </a:endParaRPr>
          </a:p>
          <a:p>
            <a:endParaRPr lang="en-CA" b="1">
              <a:ea typeface="Calibri"/>
              <a:cs typeface="Calibri"/>
            </a:endParaRPr>
          </a:p>
        </p:txBody>
      </p:sp>
      <p:sp>
        <p:nvSpPr>
          <p:cNvPr id="11" name="TextBox 10">
            <a:extLst>
              <a:ext uri="{FF2B5EF4-FFF2-40B4-BE49-F238E27FC236}">
                <a16:creationId xmlns:a16="http://schemas.microsoft.com/office/drawing/2014/main" id="{6C19F903-210A-40AE-F472-D91F0DC8AB92}"/>
              </a:ext>
            </a:extLst>
          </p:cNvPr>
          <p:cNvSpPr txBox="1"/>
          <p:nvPr/>
        </p:nvSpPr>
        <p:spPr>
          <a:xfrm>
            <a:off x="491753" y="7036730"/>
            <a:ext cx="3121016" cy="523220"/>
          </a:xfrm>
          <a:prstGeom prst="rect">
            <a:avLst/>
          </a:prstGeom>
          <a:noFill/>
        </p:spPr>
        <p:txBody>
          <a:bodyPr wrap="square">
            <a:spAutoFit/>
          </a:bodyPr>
          <a:lstStyle/>
          <a:p>
            <a:r>
              <a:rPr lang="en-US" sz="2800" b="1" i="0">
                <a:solidFill>
                  <a:schemeClr val="bg1"/>
                </a:solidFill>
                <a:effectLst/>
                <a:latin typeface="WordVisi_MSFontService"/>
              </a:rPr>
              <a:t>Residential Schools</a:t>
            </a:r>
            <a:endParaRPr lang="en-CA" sz="2800">
              <a:solidFill>
                <a:schemeClr val="bg1"/>
              </a:solidFill>
            </a:endParaRPr>
          </a:p>
        </p:txBody>
      </p:sp>
      <p:sp>
        <p:nvSpPr>
          <p:cNvPr id="15" name="TextBox 14">
            <a:extLst>
              <a:ext uri="{FF2B5EF4-FFF2-40B4-BE49-F238E27FC236}">
                <a16:creationId xmlns:a16="http://schemas.microsoft.com/office/drawing/2014/main" id="{AA892851-AB33-0988-8C7F-794A2E703890}"/>
              </a:ext>
            </a:extLst>
          </p:cNvPr>
          <p:cNvSpPr txBox="1"/>
          <p:nvPr/>
        </p:nvSpPr>
        <p:spPr>
          <a:xfrm>
            <a:off x="4791024" y="7036034"/>
            <a:ext cx="2635668" cy="523220"/>
          </a:xfrm>
          <a:prstGeom prst="rect">
            <a:avLst/>
          </a:prstGeom>
          <a:noFill/>
        </p:spPr>
        <p:txBody>
          <a:bodyPr wrap="square">
            <a:spAutoFit/>
          </a:bodyPr>
          <a:lstStyle/>
          <a:p>
            <a:r>
              <a:rPr lang="en-US" sz="2800" b="1" i="0">
                <a:solidFill>
                  <a:schemeClr val="bg1"/>
                </a:solidFill>
                <a:effectLst/>
                <a:latin typeface="WordVisi_MSFontService"/>
              </a:rPr>
              <a:t>Blood Quantum</a:t>
            </a:r>
            <a:endParaRPr lang="en-CA" sz="2800">
              <a:solidFill>
                <a:schemeClr val="bg1"/>
              </a:solidFill>
            </a:endParaRPr>
          </a:p>
        </p:txBody>
      </p:sp>
      <p:sp>
        <p:nvSpPr>
          <p:cNvPr id="17" name="TextBox 16">
            <a:extLst>
              <a:ext uri="{FF2B5EF4-FFF2-40B4-BE49-F238E27FC236}">
                <a16:creationId xmlns:a16="http://schemas.microsoft.com/office/drawing/2014/main" id="{464B970B-56BC-82EA-34F2-9375B2B864D3}"/>
              </a:ext>
            </a:extLst>
          </p:cNvPr>
          <p:cNvSpPr txBox="1"/>
          <p:nvPr/>
        </p:nvSpPr>
        <p:spPr>
          <a:xfrm>
            <a:off x="9260618" y="7032745"/>
            <a:ext cx="2481378" cy="523220"/>
          </a:xfrm>
          <a:prstGeom prst="rect">
            <a:avLst/>
          </a:prstGeom>
          <a:noFill/>
        </p:spPr>
        <p:txBody>
          <a:bodyPr wrap="square">
            <a:spAutoFit/>
          </a:bodyPr>
          <a:lstStyle/>
          <a:p>
            <a:r>
              <a:rPr lang="en-US" sz="2800" b="1" i="0">
                <a:solidFill>
                  <a:schemeClr val="bg1"/>
                </a:solidFill>
                <a:effectLst/>
                <a:latin typeface="WordVisi_MSFontService"/>
              </a:rPr>
              <a:t>The Indian Act</a:t>
            </a:r>
            <a:endParaRPr lang="en-CA" sz="2800">
              <a:solidFill>
                <a:schemeClr val="bg1"/>
              </a:solidFill>
            </a:endParaRPr>
          </a:p>
        </p:txBody>
      </p:sp>
    </p:spTree>
    <p:extLst>
      <p:ext uri="{BB962C8B-B14F-4D97-AF65-F5344CB8AC3E}">
        <p14:creationId xmlns:p14="http://schemas.microsoft.com/office/powerpoint/2010/main" val="176482559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Word"/>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71BC7F4-1A2C-8978-FBCB-BC88BBE021E3}"/>
              </a:ext>
            </a:extLst>
          </p:cNvPr>
          <p:cNvSpPr/>
          <p:nvPr/>
        </p:nvSpPr>
        <p:spPr>
          <a:xfrm rot="5400000">
            <a:off x="2666999" y="-2667001"/>
            <a:ext cx="6857999" cy="12192003"/>
          </a:xfrm>
          <a:prstGeom prst="rect">
            <a:avLst/>
          </a:prstGeom>
          <a:solidFill>
            <a:srgbClr val="FF7D0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Oval 11">
            <a:extLst>
              <a:ext uri="{FF2B5EF4-FFF2-40B4-BE49-F238E27FC236}">
                <a16:creationId xmlns:a16="http://schemas.microsoft.com/office/drawing/2014/main" id="{8226455F-20C7-974A-EFCA-4A5C03C8C62A}"/>
              </a:ext>
            </a:extLst>
          </p:cNvPr>
          <p:cNvSpPr/>
          <p:nvPr/>
        </p:nvSpPr>
        <p:spPr>
          <a:xfrm>
            <a:off x="2058317" y="-110859"/>
            <a:ext cx="1892252" cy="1892252"/>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7D01"/>
              </a:solidFill>
            </a:endParaRPr>
          </a:p>
        </p:txBody>
      </p:sp>
      <p:sp>
        <p:nvSpPr>
          <p:cNvPr id="2" name="Title 1">
            <a:extLst>
              <a:ext uri="{FF2B5EF4-FFF2-40B4-BE49-F238E27FC236}">
                <a16:creationId xmlns:a16="http://schemas.microsoft.com/office/drawing/2014/main" id="{D90E019E-6F8F-2C84-F327-6AA88EA850C6}"/>
              </a:ext>
            </a:extLst>
          </p:cNvPr>
          <p:cNvSpPr>
            <a:spLocks noGrp="1"/>
          </p:cNvSpPr>
          <p:nvPr>
            <p:ph type="ctrTitle"/>
          </p:nvPr>
        </p:nvSpPr>
        <p:spPr>
          <a:xfrm>
            <a:off x="495190" y="-265726"/>
            <a:ext cx="6309234" cy="2423750"/>
          </a:xfrm>
        </p:spPr>
        <p:txBody>
          <a:bodyPr/>
          <a:lstStyle/>
          <a:p>
            <a:r>
              <a:rPr lang="en-CA">
                <a:solidFill>
                  <a:schemeClr val="bg1"/>
                </a:solidFill>
                <a:latin typeface="Impact" panose="020B0806030902050204" pitchFamily="34" charset="0"/>
              </a:rPr>
              <a:t>Truth </a:t>
            </a:r>
            <a:r>
              <a:rPr lang="en-CA">
                <a:solidFill>
                  <a:srgbClr val="FF7D01"/>
                </a:solidFill>
                <a:latin typeface="Impact" panose="020B0806030902050204" pitchFamily="34" charset="0"/>
              </a:rPr>
              <a:t>and</a:t>
            </a:r>
            <a:r>
              <a:rPr lang="en-CA">
                <a:solidFill>
                  <a:schemeClr val="bg1"/>
                </a:solidFill>
                <a:latin typeface="Impact" panose="020B0806030902050204" pitchFamily="34" charset="0"/>
              </a:rPr>
              <a:t> Reconciliation</a:t>
            </a:r>
          </a:p>
        </p:txBody>
      </p:sp>
      <p:sp>
        <p:nvSpPr>
          <p:cNvPr id="3" name="Subtitle 2">
            <a:extLst>
              <a:ext uri="{FF2B5EF4-FFF2-40B4-BE49-F238E27FC236}">
                <a16:creationId xmlns:a16="http://schemas.microsoft.com/office/drawing/2014/main" id="{34BDB6C0-A263-8BA8-6DAE-049741168683}"/>
              </a:ext>
            </a:extLst>
          </p:cNvPr>
          <p:cNvSpPr>
            <a:spLocks noGrp="1"/>
          </p:cNvSpPr>
          <p:nvPr>
            <p:ph type="subTitle" idx="1"/>
          </p:nvPr>
        </p:nvSpPr>
        <p:spPr>
          <a:xfrm>
            <a:off x="785807" y="2158024"/>
            <a:ext cx="5728000" cy="1655762"/>
          </a:xfrm>
        </p:spPr>
        <p:txBody>
          <a:bodyPr/>
          <a:lstStyle/>
          <a:p>
            <a:r>
              <a:rPr lang="en-US" b="0" i="0">
                <a:solidFill>
                  <a:schemeClr val="bg1"/>
                </a:solidFill>
                <a:effectLst/>
                <a:latin typeface="Times New Roman" panose="02020603050405020304" pitchFamily="18" charset="0"/>
              </a:rPr>
              <a:t>A Guide to Knowing More and Doing Better</a:t>
            </a:r>
            <a:endParaRPr lang="en-CA">
              <a:solidFill>
                <a:schemeClr val="bg1"/>
              </a:solidFill>
            </a:endParaRPr>
          </a:p>
        </p:txBody>
      </p:sp>
      <p:pic>
        <p:nvPicPr>
          <p:cNvPr id="1026" name="Picture 2" descr="National Day for Truth and Reconciliation and Orange Shirt Day - HRPA">
            <a:extLst>
              <a:ext uri="{FF2B5EF4-FFF2-40B4-BE49-F238E27FC236}">
                <a16:creationId xmlns:a16="http://schemas.microsoft.com/office/drawing/2014/main" id="{39902078-FF35-DBDE-CBA4-B2A22EFD77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2940" y="113620"/>
            <a:ext cx="3117305" cy="311730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BD21C8B3-FBC1-B9A3-B835-AE38E3450FDB}"/>
              </a:ext>
            </a:extLst>
          </p:cNvPr>
          <p:cNvSpPr/>
          <p:nvPr/>
        </p:nvSpPr>
        <p:spPr>
          <a:xfrm>
            <a:off x="549780" y="2047164"/>
            <a:ext cx="6192214" cy="1108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9">
            <a:extLst>
              <a:ext uri="{FF2B5EF4-FFF2-40B4-BE49-F238E27FC236}">
                <a16:creationId xmlns:a16="http://schemas.microsoft.com/office/drawing/2014/main" id="{590464CB-2EC7-7BE5-A592-8043513ED24E}"/>
              </a:ext>
            </a:extLst>
          </p:cNvPr>
          <p:cNvSpPr/>
          <p:nvPr/>
        </p:nvSpPr>
        <p:spPr>
          <a:xfrm flipV="1">
            <a:off x="-2" y="3344543"/>
            <a:ext cx="12192002"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TextBox 4">
            <a:extLst>
              <a:ext uri="{FF2B5EF4-FFF2-40B4-BE49-F238E27FC236}">
                <a16:creationId xmlns:a16="http://schemas.microsoft.com/office/drawing/2014/main" id="{671263AD-5604-49BE-63D8-644A16253D33}"/>
              </a:ext>
            </a:extLst>
          </p:cNvPr>
          <p:cNvSpPr txBox="1"/>
          <p:nvPr/>
        </p:nvSpPr>
        <p:spPr>
          <a:xfrm>
            <a:off x="818866" y="352813"/>
            <a:ext cx="1542197"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The</a:t>
            </a:r>
            <a:endParaRPr lang="en-CA"/>
          </a:p>
        </p:txBody>
      </p:sp>
      <p:sp>
        <p:nvSpPr>
          <p:cNvPr id="8" name="TextBox 7">
            <a:extLst>
              <a:ext uri="{FF2B5EF4-FFF2-40B4-BE49-F238E27FC236}">
                <a16:creationId xmlns:a16="http://schemas.microsoft.com/office/drawing/2014/main" id="{5F2EB6BB-17A0-D90F-0022-9FD5250B518B}"/>
              </a:ext>
            </a:extLst>
          </p:cNvPr>
          <p:cNvSpPr txBox="1"/>
          <p:nvPr/>
        </p:nvSpPr>
        <p:spPr>
          <a:xfrm>
            <a:off x="3811645" y="358288"/>
            <a:ext cx="4279539"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Needed for</a:t>
            </a:r>
            <a:endParaRPr lang="en-CA"/>
          </a:p>
        </p:txBody>
      </p:sp>
      <p:sp>
        <p:nvSpPr>
          <p:cNvPr id="16" name="TextBox 15">
            <a:extLst>
              <a:ext uri="{FF2B5EF4-FFF2-40B4-BE49-F238E27FC236}">
                <a16:creationId xmlns:a16="http://schemas.microsoft.com/office/drawing/2014/main" id="{398B8B7D-6045-3A54-52FA-5E21B860B95A}"/>
              </a:ext>
            </a:extLst>
          </p:cNvPr>
          <p:cNvSpPr txBox="1"/>
          <p:nvPr/>
        </p:nvSpPr>
        <p:spPr>
          <a:xfrm>
            <a:off x="491753" y="6300561"/>
            <a:ext cx="3121016" cy="523220"/>
          </a:xfrm>
          <a:prstGeom prst="rect">
            <a:avLst/>
          </a:prstGeom>
          <a:noFill/>
        </p:spPr>
        <p:txBody>
          <a:bodyPr wrap="square" lIns="91440" tIns="45720" rIns="91440" bIns="45720" anchor="t">
            <a:spAutoFit/>
          </a:bodyPr>
          <a:lstStyle/>
          <a:p>
            <a:r>
              <a:rPr lang="en-US" sz="2800" b="1" i="0">
                <a:solidFill>
                  <a:srgbClr val="FF9933"/>
                </a:solidFill>
                <a:effectLst/>
                <a:latin typeface="WordVisi_MSFontService"/>
              </a:rPr>
              <a:t>Residential Schools</a:t>
            </a:r>
            <a:endParaRPr lang="en-CA" sz="2800">
              <a:solidFill>
                <a:srgbClr val="FF9933"/>
              </a:solidFill>
              <a:ea typeface="Calibri"/>
              <a:cs typeface="Calibri"/>
            </a:endParaRPr>
          </a:p>
        </p:txBody>
      </p:sp>
      <p:sp>
        <p:nvSpPr>
          <p:cNvPr id="18" name="TextBox 17">
            <a:extLst>
              <a:ext uri="{FF2B5EF4-FFF2-40B4-BE49-F238E27FC236}">
                <a16:creationId xmlns:a16="http://schemas.microsoft.com/office/drawing/2014/main" id="{D7A868B3-922F-FF6B-E255-ECAA35DE792D}"/>
              </a:ext>
            </a:extLst>
          </p:cNvPr>
          <p:cNvSpPr txBox="1"/>
          <p:nvPr/>
        </p:nvSpPr>
        <p:spPr>
          <a:xfrm>
            <a:off x="4791024" y="6299864"/>
            <a:ext cx="2635668" cy="523220"/>
          </a:xfrm>
          <a:prstGeom prst="rect">
            <a:avLst/>
          </a:prstGeom>
          <a:noFill/>
        </p:spPr>
        <p:txBody>
          <a:bodyPr wrap="square" lIns="91440" tIns="45720" rIns="91440" bIns="45720" anchor="t">
            <a:spAutoFit/>
          </a:bodyPr>
          <a:lstStyle/>
          <a:p>
            <a:r>
              <a:rPr lang="en-US" sz="2800" b="1" i="0">
                <a:solidFill>
                  <a:srgbClr val="FF9933"/>
                </a:solidFill>
                <a:effectLst/>
                <a:latin typeface="WordVisi_MSFontService"/>
              </a:rPr>
              <a:t>Blood Quantum</a:t>
            </a:r>
            <a:endParaRPr lang="en-CA" sz="2800">
              <a:solidFill>
                <a:srgbClr val="FF9933"/>
              </a:solidFill>
              <a:ea typeface="Calibri"/>
              <a:cs typeface="Calibri"/>
            </a:endParaRPr>
          </a:p>
        </p:txBody>
      </p:sp>
      <p:sp>
        <p:nvSpPr>
          <p:cNvPr id="20" name="TextBox 19">
            <a:extLst>
              <a:ext uri="{FF2B5EF4-FFF2-40B4-BE49-F238E27FC236}">
                <a16:creationId xmlns:a16="http://schemas.microsoft.com/office/drawing/2014/main" id="{7D0CF19F-1F9E-626F-6BE1-402EEA1561DE}"/>
              </a:ext>
            </a:extLst>
          </p:cNvPr>
          <p:cNvSpPr txBox="1"/>
          <p:nvPr/>
        </p:nvSpPr>
        <p:spPr>
          <a:xfrm>
            <a:off x="9260618" y="6296575"/>
            <a:ext cx="2481378" cy="523220"/>
          </a:xfrm>
          <a:prstGeom prst="rect">
            <a:avLst/>
          </a:prstGeom>
          <a:noFill/>
        </p:spPr>
        <p:txBody>
          <a:bodyPr wrap="square" lIns="91440" tIns="45720" rIns="91440" bIns="45720" anchor="t">
            <a:spAutoFit/>
          </a:bodyPr>
          <a:lstStyle/>
          <a:p>
            <a:r>
              <a:rPr lang="en-US" sz="2800" b="1" i="0">
                <a:solidFill>
                  <a:srgbClr val="FF9933"/>
                </a:solidFill>
                <a:effectLst/>
                <a:latin typeface="WordVisi_MSFontService"/>
              </a:rPr>
              <a:t>The Indian Act</a:t>
            </a:r>
            <a:endParaRPr lang="en-CA" sz="2800">
              <a:solidFill>
                <a:srgbClr val="FF9933"/>
              </a:solidFill>
              <a:ea typeface="Calibri"/>
              <a:cs typeface="Calibri"/>
            </a:endParaRPr>
          </a:p>
        </p:txBody>
      </p:sp>
      <p:sp>
        <p:nvSpPr>
          <p:cNvPr id="11" name="TextBox 10">
            <a:extLst>
              <a:ext uri="{FF2B5EF4-FFF2-40B4-BE49-F238E27FC236}">
                <a16:creationId xmlns:a16="http://schemas.microsoft.com/office/drawing/2014/main" id="{2DB996A7-9938-9DB2-2AED-9B44D1EC0F2E}"/>
              </a:ext>
            </a:extLst>
          </p:cNvPr>
          <p:cNvSpPr txBox="1"/>
          <p:nvPr/>
        </p:nvSpPr>
        <p:spPr>
          <a:xfrm>
            <a:off x="496691" y="3546410"/>
            <a:ext cx="11202057" cy="196977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a:solidFill>
                  <a:srgbClr val="FFC000"/>
                </a:solidFill>
                <a:latin typeface="Times New Roman"/>
                <a:ea typeface="+mn-lt"/>
                <a:cs typeface="+mn-lt"/>
              </a:rPr>
              <a:t>TRUTH</a:t>
            </a:r>
            <a:r>
              <a:rPr lang="en-US" b="1">
                <a:solidFill>
                  <a:schemeClr val="bg1"/>
                </a:solidFill>
                <a:ea typeface="+mn-lt"/>
                <a:cs typeface="+mn-lt"/>
              </a:rPr>
              <a:t>: Although Truth and Reconciliation Day exists and is “recognized” by the government, their actions hold no candle to rectifying their past and current policies. There is much to be said as to what the government and Catholic church have enacted and continue to do so to this day. </a:t>
            </a:r>
          </a:p>
          <a:p>
            <a:r>
              <a:rPr lang="en-US" b="1">
                <a:solidFill>
                  <a:schemeClr val="bg1"/>
                </a:solidFill>
                <a:ea typeface="+mn-lt"/>
                <a:cs typeface="+mn-lt"/>
              </a:rPr>
              <a:t>The journey to reconciliation starts with the truth, and to educate oneself is to know the </a:t>
            </a:r>
            <a:r>
              <a:rPr lang="en-US" b="1">
                <a:solidFill>
                  <a:srgbClr val="FFC000"/>
                </a:solidFill>
                <a:ea typeface="+mn-lt"/>
                <a:cs typeface="+mn-lt"/>
              </a:rPr>
              <a:t>TRUTH</a:t>
            </a:r>
            <a:r>
              <a:rPr lang="en-US" b="1">
                <a:solidFill>
                  <a:schemeClr val="bg1"/>
                </a:solidFill>
                <a:ea typeface="+mn-lt"/>
                <a:cs typeface="+mn-lt"/>
              </a:rPr>
              <a:t>. We all occupy space on this continent and have garnered this ability through the means of the </a:t>
            </a:r>
            <a:r>
              <a:rPr lang="en-US" b="1" err="1">
                <a:solidFill>
                  <a:schemeClr val="bg1"/>
                </a:solidFill>
                <a:ea typeface="+mn-lt"/>
                <a:cs typeface="+mn-lt"/>
              </a:rPr>
              <a:t>the</a:t>
            </a:r>
            <a:r>
              <a:rPr lang="en-US" b="1">
                <a:solidFill>
                  <a:schemeClr val="bg1"/>
                </a:solidFill>
                <a:ea typeface="+mn-lt"/>
                <a:cs typeface="+mn-lt"/>
              </a:rPr>
              <a:t> Indigenous Peoples losing their rights, lands and lives. And continue to do so.</a:t>
            </a:r>
          </a:p>
        </p:txBody>
      </p:sp>
    </p:spTree>
    <p:extLst>
      <p:ext uri="{BB962C8B-B14F-4D97-AF65-F5344CB8AC3E}">
        <p14:creationId xmlns:p14="http://schemas.microsoft.com/office/powerpoint/2010/main" val="123611406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71BC7F4-1A2C-8978-FBCB-BC88BBE021E3}"/>
              </a:ext>
            </a:extLst>
          </p:cNvPr>
          <p:cNvSpPr/>
          <p:nvPr/>
        </p:nvSpPr>
        <p:spPr>
          <a:xfrm rot="5400000">
            <a:off x="2666999" y="-2667001"/>
            <a:ext cx="6857999" cy="12192003"/>
          </a:xfrm>
          <a:prstGeom prst="rect">
            <a:avLst/>
          </a:prstGeom>
          <a:solidFill>
            <a:srgbClr val="FF7D0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Oval 11">
            <a:extLst>
              <a:ext uri="{FF2B5EF4-FFF2-40B4-BE49-F238E27FC236}">
                <a16:creationId xmlns:a16="http://schemas.microsoft.com/office/drawing/2014/main" id="{8226455F-20C7-974A-EFCA-4A5C03C8C62A}"/>
              </a:ext>
            </a:extLst>
          </p:cNvPr>
          <p:cNvSpPr/>
          <p:nvPr/>
        </p:nvSpPr>
        <p:spPr>
          <a:xfrm>
            <a:off x="529844" y="5284536"/>
            <a:ext cx="3050909" cy="3050909"/>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7D01"/>
              </a:solidFill>
            </a:endParaRPr>
          </a:p>
        </p:txBody>
      </p:sp>
      <p:sp>
        <p:nvSpPr>
          <p:cNvPr id="2" name="Title 1">
            <a:extLst>
              <a:ext uri="{FF2B5EF4-FFF2-40B4-BE49-F238E27FC236}">
                <a16:creationId xmlns:a16="http://schemas.microsoft.com/office/drawing/2014/main" id="{D90E019E-6F8F-2C84-F327-6AA88EA850C6}"/>
              </a:ext>
            </a:extLst>
          </p:cNvPr>
          <p:cNvSpPr>
            <a:spLocks noGrp="1"/>
          </p:cNvSpPr>
          <p:nvPr>
            <p:ph type="ctrTitle"/>
          </p:nvPr>
        </p:nvSpPr>
        <p:spPr>
          <a:xfrm>
            <a:off x="495190" y="-265726"/>
            <a:ext cx="6309234" cy="2423750"/>
          </a:xfrm>
        </p:spPr>
        <p:txBody>
          <a:bodyPr/>
          <a:lstStyle/>
          <a:p>
            <a:r>
              <a:rPr lang="en-CA">
                <a:solidFill>
                  <a:srgbClr val="FFC000"/>
                </a:solidFill>
                <a:latin typeface="Impact"/>
              </a:rPr>
              <a:t>Truth</a:t>
            </a:r>
            <a:r>
              <a:rPr lang="en-CA">
                <a:solidFill>
                  <a:schemeClr val="bg1"/>
                </a:solidFill>
                <a:latin typeface="Impact"/>
              </a:rPr>
              <a:t> </a:t>
            </a:r>
            <a:r>
              <a:rPr lang="en-CA">
                <a:solidFill>
                  <a:srgbClr val="FF7D01"/>
                </a:solidFill>
                <a:latin typeface="Impact"/>
              </a:rPr>
              <a:t>and</a:t>
            </a:r>
            <a:r>
              <a:rPr lang="en-CA">
                <a:solidFill>
                  <a:schemeClr val="bg1"/>
                </a:solidFill>
                <a:latin typeface="Impact"/>
              </a:rPr>
              <a:t> Reconciliation</a:t>
            </a:r>
          </a:p>
        </p:txBody>
      </p:sp>
      <p:sp>
        <p:nvSpPr>
          <p:cNvPr id="3" name="Subtitle 2">
            <a:extLst>
              <a:ext uri="{FF2B5EF4-FFF2-40B4-BE49-F238E27FC236}">
                <a16:creationId xmlns:a16="http://schemas.microsoft.com/office/drawing/2014/main" id="{34BDB6C0-A263-8BA8-6DAE-049741168683}"/>
              </a:ext>
            </a:extLst>
          </p:cNvPr>
          <p:cNvSpPr>
            <a:spLocks noGrp="1"/>
          </p:cNvSpPr>
          <p:nvPr>
            <p:ph type="subTitle" idx="1"/>
          </p:nvPr>
        </p:nvSpPr>
        <p:spPr>
          <a:xfrm>
            <a:off x="785807" y="2158024"/>
            <a:ext cx="5728000" cy="1655762"/>
          </a:xfrm>
        </p:spPr>
        <p:txBody>
          <a:bodyPr/>
          <a:lstStyle/>
          <a:p>
            <a:r>
              <a:rPr lang="en-US" b="0" i="0">
                <a:solidFill>
                  <a:schemeClr val="bg1"/>
                </a:solidFill>
                <a:effectLst/>
                <a:latin typeface="Times New Roman" panose="02020603050405020304" pitchFamily="18" charset="0"/>
              </a:rPr>
              <a:t>A Guide to Knowing More and Doing Better</a:t>
            </a:r>
            <a:endParaRPr lang="en-CA">
              <a:solidFill>
                <a:schemeClr val="bg1"/>
              </a:solidFill>
            </a:endParaRPr>
          </a:p>
        </p:txBody>
      </p:sp>
      <p:pic>
        <p:nvPicPr>
          <p:cNvPr id="1026" name="Picture 2" descr="National Day for Truth and Reconciliation and Orange Shirt Day - HRPA">
            <a:extLst>
              <a:ext uri="{FF2B5EF4-FFF2-40B4-BE49-F238E27FC236}">
                <a16:creationId xmlns:a16="http://schemas.microsoft.com/office/drawing/2014/main" id="{39902078-FF35-DBDE-CBA4-B2A22EFD77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2940" y="113620"/>
            <a:ext cx="3117305" cy="311730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BD21C8B3-FBC1-B9A3-B835-AE38E3450FDB}"/>
              </a:ext>
            </a:extLst>
          </p:cNvPr>
          <p:cNvSpPr/>
          <p:nvPr/>
        </p:nvSpPr>
        <p:spPr>
          <a:xfrm>
            <a:off x="549780" y="2047164"/>
            <a:ext cx="6192214" cy="1108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9">
            <a:extLst>
              <a:ext uri="{FF2B5EF4-FFF2-40B4-BE49-F238E27FC236}">
                <a16:creationId xmlns:a16="http://schemas.microsoft.com/office/drawing/2014/main" id="{590464CB-2EC7-7BE5-A592-8043513ED24E}"/>
              </a:ext>
            </a:extLst>
          </p:cNvPr>
          <p:cNvSpPr/>
          <p:nvPr/>
        </p:nvSpPr>
        <p:spPr>
          <a:xfrm flipV="1">
            <a:off x="-2" y="3344543"/>
            <a:ext cx="12192002"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TextBox 4">
            <a:extLst>
              <a:ext uri="{FF2B5EF4-FFF2-40B4-BE49-F238E27FC236}">
                <a16:creationId xmlns:a16="http://schemas.microsoft.com/office/drawing/2014/main" id="{671263AD-5604-49BE-63D8-644A16253D33}"/>
              </a:ext>
            </a:extLst>
          </p:cNvPr>
          <p:cNvSpPr txBox="1"/>
          <p:nvPr/>
        </p:nvSpPr>
        <p:spPr>
          <a:xfrm>
            <a:off x="818866" y="352813"/>
            <a:ext cx="1542197"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The</a:t>
            </a:r>
            <a:endParaRPr lang="en-CA"/>
          </a:p>
        </p:txBody>
      </p:sp>
      <p:sp>
        <p:nvSpPr>
          <p:cNvPr id="8" name="TextBox 7">
            <a:extLst>
              <a:ext uri="{FF2B5EF4-FFF2-40B4-BE49-F238E27FC236}">
                <a16:creationId xmlns:a16="http://schemas.microsoft.com/office/drawing/2014/main" id="{5F2EB6BB-17A0-D90F-0022-9FD5250B518B}"/>
              </a:ext>
            </a:extLst>
          </p:cNvPr>
          <p:cNvSpPr txBox="1"/>
          <p:nvPr/>
        </p:nvSpPr>
        <p:spPr>
          <a:xfrm>
            <a:off x="3811645" y="358288"/>
            <a:ext cx="4279539"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Needed for</a:t>
            </a:r>
            <a:endParaRPr lang="en-CA"/>
          </a:p>
        </p:txBody>
      </p:sp>
      <p:sp>
        <p:nvSpPr>
          <p:cNvPr id="16" name="TextBox 15">
            <a:extLst>
              <a:ext uri="{FF2B5EF4-FFF2-40B4-BE49-F238E27FC236}">
                <a16:creationId xmlns:a16="http://schemas.microsoft.com/office/drawing/2014/main" id="{398B8B7D-6045-3A54-52FA-5E21B860B95A}"/>
              </a:ext>
            </a:extLst>
          </p:cNvPr>
          <p:cNvSpPr txBox="1"/>
          <p:nvPr/>
        </p:nvSpPr>
        <p:spPr>
          <a:xfrm>
            <a:off x="491753" y="6300561"/>
            <a:ext cx="3121016" cy="523220"/>
          </a:xfrm>
          <a:prstGeom prst="rect">
            <a:avLst/>
          </a:prstGeom>
          <a:noFill/>
        </p:spPr>
        <p:txBody>
          <a:bodyPr wrap="square" lIns="91440" tIns="45720" rIns="91440" bIns="45720" anchor="t">
            <a:spAutoFit/>
          </a:bodyPr>
          <a:lstStyle/>
          <a:p>
            <a:r>
              <a:rPr lang="en-US" sz="2800" b="1" i="0">
                <a:solidFill>
                  <a:schemeClr val="bg1"/>
                </a:solidFill>
                <a:effectLst/>
                <a:latin typeface="WordVisi_MSFontService"/>
              </a:rPr>
              <a:t>Residential Schools</a:t>
            </a:r>
            <a:endParaRPr lang="en-CA" sz="2800">
              <a:solidFill>
                <a:schemeClr val="bg1"/>
              </a:solidFill>
              <a:latin typeface="WordVisi_MSFontService"/>
              <a:ea typeface="Calibri"/>
              <a:cs typeface="Calibri"/>
            </a:endParaRPr>
          </a:p>
        </p:txBody>
      </p:sp>
      <p:sp>
        <p:nvSpPr>
          <p:cNvPr id="18" name="TextBox 17">
            <a:extLst>
              <a:ext uri="{FF2B5EF4-FFF2-40B4-BE49-F238E27FC236}">
                <a16:creationId xmlns:a16="http://schemas.microsoft.com/office/drawing/2014/main" id="{D7A868B3-922F-FF6B-E255-ECAA35DE792D}"/>
              </a:ext>
            </a:extLst>
          </p:cNvPr>
          <p:cNvSpPr txBox="1"/>
          <p:nvPr/>
        </p:nvSpPr>
        <p:spPr>
          <a:xfrm>
            <a:off x="4791024" y="6299864"/>
            <a:ext cx="2635668" cy="523220"/>
          </a:xfrm>
          <a:prstGeom prst="rect">
            <a:avLst/>
          </a:prstGeom>
          <a:noFill/>
        </p:spPr>
        <p:txBody>
          <a:bodyPr wrap="square" lIns="91440" tIns="45720" rIns="91440" bIns="45720" anchor="t">
            <a:spAutoFit/>
          </a:bodyPr>
          <a:lstStyle/>
          <a:p>
            <a:r>
              <a:rPr lang="en-US" sz="2800" b="1" i="0">
                <a:solidFill>
                  <a:srgbClr val="FFB061"/>
                </a:solidFill>
                <a:effectLst/>
                <a:latin typeface="WordVisi_MSFontService"/>
              </a:rPr>
              <a:t>Blood Quantum</a:t>
            </a:r>
            <a:endParaRPr lang="en-CA" sz="2800">
              <a:solidFill>
                <a:srgbClr val="FFB061"/>
              </a:solidFill>
              <a:ea typeface="Calibri"/>
              <a:cs typeface="Calibri"/>
            </a:endParaRPr>
          </a:p>
        </p:txBody>
      </p:sp>
      <p:sp>
        <p:nvSpPr>
          <p:cNvPr id="20" name="TextBox 19">
            <a:extLst>
              <a:ext uri="{FF2B5EF4-FFF2-40B4-BE49-F238E27FC236}">
                <a16:creationId xmlns:a16="http://schemas.microsoft.com/office/drawing/2014/main" id="{7D0CF19F-1F9E-626F-6BE1-402EEA1561DE}"/>
              </a:ext>
            </a:extLst>
          </p:cNvPr>
          <p:cNvSpPr txBox="1"/>
          <p:nvPr/>
        </p:nvSpPr>
        <p:spPr>
          <a:xfrm>
            <a:off x="9260618" y="6296575"/>
            <a:ext cx="2481378" cy="523220"/>
          </a:xfrm>
          <a:prstGeom prst="rect">
            <a:avLst/>
          </a:prstGeom>
          <a:noFill/>
        </p:spPr>
        <p:txBody>
          <a:bodyPr wrap="square" lIns="91440" tIns="45720" rIns="91440" bIns="45720" anchor="t">
            <a:spAutoFit/>
          </a:bodyPr>
          <a:lstStyle/>
          <a:p>
            <a:r>
              <a:rPr lang="en-US" sz="2800" b="1" i="0">
                <a:solidFill>
                  <a:srgbClr val="FFB061"/>
                </a:solidFill>
                <a:effectLst/>
                <a:latin typeface="WordVisi_MSFontService"/>
              </a:rPr>
              <a:t>The Indian Act</a:t>
            </a:r>
            <a:endParaRPr lang="en-CA" sz="2800">
              <a:solidFill>
                <a:srgbClr val="FFB061"/>
              </a:solidFill>
              <a:ea typeface="Calibri"/>
              <a:cs typeface="Calibri"/>
            </a:endParaRPr>
          </a:p>
        </p:txBody>
      </p:sp>
      <p:sp>
        <p:nvSpPr>
          <p:cNvPr id="11" name="TextBox 10">
            <a:extLst>
              <a:ext uri="{FF2B5EF4-FFF2-40B4-BE49-F238E27FC236}">
                <a16:creationId xmlns:a16="http://schemas.microsoft.com/office/drawing/2014/main" id="{17CD6079-F2D3-516B-64AA-376E6B29C8CB}"/>
              </a:ext>
            </a:extLst>
          </p:cNvPr>
          <p:cNvSpPr txBox="1"/>
          <p:nvPr/>
        </p:nvSpPr>
        <p:spPr>
          <a:xfrm>
            <a:off x="496691" y="3546410"/>
            <a:ext cx="11202057" cy="249299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a:solidFill>
                  <a:srgbClr val="FFC000"/>
                </a:solidFill>
                <a:latin typeface="Times New Roman"/>
                <a:ea typeface="Aptos"/>
                <a:cs typeface="Aptos"/>
              </a:rPr>
              <a:t>RESIDENTIAL SCHOOLS</a:t>
            </a:r>
            <a:r>
              <a:rPr lang="en-US" sz="1600" b="1" i="0">
                <a:solidFill>
                  <a:schemeClr val="bg1"/>
                </a:solidFill>
                <a:latin typeface="WordVisi_MSFontService"/>
                <a:ea typeface="Aptos"/>
                <a:cs typeface="Aptos"/>
              </a:rPr>
              <a:t>:</a:t>
            </a:r>
            <a:r>
              <a:rPr lang="en-US" sz="1600" b="1" i="0">
                <a:solidFill>
                  <a:schemeClr val="bg1"/>
                </a:solidFill>
                <a:latin typeface="Aptos"/>
                <a:ea typeface="Aptos"/>
                <a:cs typeface="Aptos"/>
              </a:rPr>
              <a:t> “schools” created by the Catholic Church and enforced by the government with </a:t>
            </a:r>
            <a:r>
              <a:rPr lang="en-US" sz="1600" b="1" i="0" u="sng">
                <a:solidFill>
                  <a:schemeClr val="bg1"/>
                </a:solidFill>
                <a:latin typeface="Aptos"/>
                <a:ea typeface="Aptos"/>
                <a:cs typeface="Aptos"/>
              </a:rPr>
              <a:t>the sole intent</a:t>
            </a:r>
            <a:r>
              <a:rPr lang="en-US" sz="1600" b="1" i="0">
                <a:solidFill>
                  <a:schemeClr val="bg1"/>
                </a:solidFill>
                <a:latin typeface="Aptos"/>
                <a:ea typeface="Aptos"/>
                <a:cs typeface="Aptos"/>
              </a:rPr>
              <a:t> of destroying the Indigenous populace, and those that make it </a:t>
            </a:r>
            <a:r>
              <a:rPr lang="en-US" sz="1600" b="1" i="0" err="1">
                <a:solidFill>
                  <a:schemeClr val="bg1"/>
                </a:solidFill>
                <a:latin typeface="Aptos"/>
                <a:ea typeface="Aptos"/>
                <a:cs typeface="Aptos"/>
              </a:rPr>
              <a:t>througth</a:t>
            </a:r>
            <a:r>
              <a:rPr lang="en-US" sz="1600" b="1" i="0">
                <a:solidFill>
                  <a:schemeClr val="bg1"/>
                </a:solidFill>
                <a:latin typeface="Aptos"/>
                <a:ea typeface="Aptos"/>
                <a:cs typeface="Aptos"/>
              </a:rPr>
              <a:t>, were “reformed” into a more “civilized human”. To directly quote their mission statement: “Kill the native, save the child”. Children were stolen from their families with the help of the RCMP, only to be brutalized and often murdered by the nuns/priests that ran the schools. If a parent were to try and hide their child they would often face brutalization, and be incarcerated. It is important to remember the last Canadian residential school was closed in 1996, well within many of our lifetimes. </a:t>
            </a:r>
          </a:p>
          <a:p>
            <a:endParaRPr lang="en-US" sz="1600">
              <a:solidFill>
                <a:schemeClr val="bg1"/>
              </a:solidFill>
              <a:latin typeface="Aptos"/>
              <a:ea typeface="Aptos"/>
              <a:cs typeface="Aptos"/>
            </a:endParaRPr>
          </a:p>
          <a:p>
            <a:pPr algn="r" rtl="0"/>
            <a:r>
              <a:rPr lang="en-US" sz="1600" b="1" i="0">
                <a:solidFill>
                  <a:schemeClr val="bg1"/>
                </a:solidFill>
                <a:latin typeface="Aptos"/>
                <a:ea typeface="Aptos"/>
                <a:cs typeface="Aptos"/>
              </a:rPr>
              <a:t>To learn more about residential schools click </a:t>
            </a:r>
            <a:r>
              <a:rPr lang="en-US" sz="1600" b="1" i="0" u="sng" strike="noStrike">
                <a:solidFill>
                  <a:schemeClr val="bg1"/>
                </a:solidFill>
                <a:latin typeface="Aptos"/>
                <a:ea typeface="Aptos"/>
                <a:cs typeface="Aptos"/>
                <a:hlinkClick r:id="rId3">
                  <a:extLst>
                    <a:ext uri="{A12FA001-AC4F-418D-AE19-62706E023703}">
                      <ahyp:hlinkClr xmlns:ahyp="http://schemas.microsoft.com/office/drawing/2018/hyperlinkcolor" val="tx"/>
                    </a:ext>
                  </a:extLst>
                </a:hlinkClick>
              </a:rPr>
              <a:t>here</a:t>
            </a:r>
            <a:r>
              <a:rPr lang="en-US" sz="1600" b="1" i="0">
                <a:solidFill>
                  <a:schemeClr val="bg1"/>
                </a:solidFill>
                <a:latin typeface="Aptos"/>
                <a:ea typeface="Aptos"/>
                <a:cs typeface="Aptos"/>
              </a:rPr>
              <a:t>.</a:t>
            </a:r>
            <a:r>
              <a:rPr lang="en-US" sz="1600" b="0" i="0">
                <a:solidFill>
                  <a:schemeClr val="bg1"/>
                </a:solidFill>
                <a:latin typeface="Aptos"/>
                <a:ea typeface="Aptos"/>
                <a:cs typeface="Aptos"/>
              </a:rPr>
              <a:t> </a:t>
            </a:r>
            <a:endParaRPr lang="en-US" sz="1600">
              <a:solidFill>
                <a:schemeClr val="bg1"/>
              </a:solidFill>
              <a:ea typeface="Calibri"/>
              <a:cs typeface="Calibri"/>
            </a:endParaRPr>
          </a:p>
        </p:txBody>
      </p:sp>
      <p:sp>
        <p:nvSpPr>
          <p:cNvPr id="7" name="TextBox 6">
            <a:extLst>
              <a:ext uri="{FF2B5EF4-FFF2-40B4-BE49-F238E27FC236}">
                <a16:creationId xmlns:a16="http://schemas.microsoft.com/office/drawing/2014/main" id="{23223D74-DD9C-B9AE-2CA0-466DD197F9ED}"/>
              </a:ext>
            </a:extLst>
          </p:cNvPr>
          <p:cNvSpPr txBox="1"/>
          <p:nvPr/>
        </p:nvSpPr>
        <p:spPr>
          <a:xfrm>
            <a:off x="543414" y="7023815"/>
            <a:ext cx="1842406"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60's</a:t>
            </a:r>
            <a:r>
              <a:rPr lang="en-US" sz="2800" b="1">
                <a:solidFill>
                  <a:schemeClr val="bg1"/>
                </a:solidFill>
                <a:latin typeface="WordVisi_MSFontService"/>
              </a:rPr>
              <a:t> </a:t>
            </a:r>
            <a:r>
              <a:rPr lang="en-US" sz="2800" b="1">
                <a:solidFill>
                  <a:srgbClr val="FFB061"/>
                </a:solidFill>
                <a:latin typeface="WordVisi_MSFontService"/>
              </a:rPr>
              <a:t>Scoop</a:t>
            </a:r>
            <a:endParaRPr lang="en-US">
              <a:solidFill>
                <a:srgbClr val="FFB061"/>
              </a:solidFill>
            </a:endParaRPr>
          </a:p>
        </p:txBody>
      </p:sp>
    </p:spTree>
    <p:extLst>
      <p:ext uri="{BB962C8B-B14F-4D97-AF65-F5344CB8AC3E}">
        <p14:creationId xmlns:p14="http://schemas.microsoft.com/office/powerpoint/2010/main" val="255622243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71BC7F4-1A2C-8978-FBCB-BC88BBE021E3}"/>
              </a:ext>
            </a:extLst>
          </p:cNvPr>
          <p:cNvSpPr/>
          <p:nvPr/>
        </p:nvSpPr>
        <p:spPr>
          <a:xfrm rot="5400000">
            <a:off x="2666999" y="-2667001"/>
            <a:ext cx="6857999" cy="12192003"/>
          </a:xfrm>
          <a:prstGeom prst="rect">
            <a:avLst/>
          </a:prstGeom>
          <a:solidFill>
            <a:srgbClr val="FF7D0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Oval 11">
            <a:extLst>
              <a:ext uri="{FF2B5EF4-FFF2-40B4-BE49-F238E27FC236}">
                <a16:creationId xmlns:a16="http://schemas.microsoft.com/office/drawing/2014/main" id="{8226455F-20C7-974A-EFCA-4A5C03C8C62A}"/>
              </a:ext>
            </a:extLst>
          </p:cNvPr>
          <p:cNvSpPr/>
          <p:nvPr/>
        </p:nvSpPr>
        <p:spPr>
          <a:xfrm>
            <a:off x="4572319" y="5284536"/>
            <a:ext cx="3050909" cy="3050909"/>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7D01"/>
              </a:solidFill>
            </a:endParaRPr>
          </a:p>
        </p:txBody>
      </p:sp>
      <p:sp>
        <p:nvSpPr>
          <p:cNvPr id="2" name="Title 1">
            <a:extLst>
              <a:ext uri="{FF2B5EF4-FFF2-40B4-BE49-F238E27FC236}">
                <a16:creationId xmlns:a16="http://schemas.microsoft.com/office/drawing/2014/main" id="{D90E019E-6F8F-2C84-F327-6AA88EA850C6}"/>
              </a:ext>
            </a:extLst>
          </p:cNvPr>
          <p:cNvSpPr>
            <a:spLocks noGrp="1"/>
          </p:cNvSpPr>
          <p:nvPr>
            <p:ph type="ctrTitle"/>
          </p:nvPr>
        </p:nvSpPr>
        <p:spPr>
          <a:xfrm>
            <a:off x="495190" y="-265726"/>
            <a:ext cx="6309234" cy="2423750"/>
          </a:xfrm>
        </p:spPr>
        <p:txBody>
          <a:bodyPr/>
          <a:lstStyle/>
          <a:p>
            <a:r>
              <a:rPr lang="en-CA">
                <a:solidFill>
                  <a:srgbClr val="FFC000"/>
                </a:solidFill>
                <a:latin typeface="Impact"/>
              </a:rPr>
              <a:t>Truth</a:t>
            </a:r>
            <a:r>
              <a:rPr lang="en-CA">
                <a:solidFill>
                  <a:schemeClr val="bg1"/>
                </a:solidFill>
                <a:latin typeface="Impact"/>
              </a:rPr>
              <a:t> </a:t>
            </a:r>
            <a:r>
              <a:rPr lang="en-CA">
                <a:solidFill>
                  <a:srgbClr val="FF7D01"/>
                </a:solidFill>
                <a:latin typeface="Impact"/>
              </a:rPr>
              <a:t>and</a:t>
            </a:r>
            <a:r>
              <a:rPr lang="en-CA">
                <a:solidFill>
                  <a:schemeClr val="bg1"/>
                </a:solidFill>
                <a:latin typeface="Impact"/>
              </a:rPr>
              <a:t> Reconciliation</a:t>
            </a:r>
          </a:p>
        </p:txBody>
      </p:sp>
      <p:sp>
        <p:nvSpPr>
          <p:cNvPr id="3" name="Subtitle 2">
            <a:extLst>
              <a:ext uri="{FF2B5EF4-FFF2-40B4-BE49-F238E27FC236}">
                <a16:creationId xmlns:a16="http://schemas.microsoft.com/office/drawing/2014/main" id="{34BDB6C0-A263-8BA8-6DAE-049741168683}"/>
              </a:ext>
            </a:extLst>
          </p:cNvPr>
          <p:cNvSpPr>
            <a:spLocks noGrp="1"/>
          </p:cNvSpPr>
          <p:nvPr>
            <p:ph type="subTitle" idx="1"/>
          </p:nvPr>
        </p:nvSpPr>
        <p:spPr>
          <a:xfrm>
            <a:off x="785807" y="2158024"/>
            <a:ext cx="5728000" cy="1655762"/>
          </a:xfrm>
        </p:spPr>
        <p:txBody>
          <a:bodyPr/>
          <a:lstStyle/>
          <a:p>
            <a:r>
              <a:rPr lang="en-US" b="0" i="0">
                <a:solidFill>
                  <a:schemeClr val="bg1"/>
                </a:solidFill>
                <a:effectLst/>
                <a:latin typeface="Times New Roman" panose="02020603050405020304" pitchFamily="18" charset="0"/>
              </a:rPr>
              <a:t>A Guide to Knowing More and Doing Better</a:t>
            </a:r>
            <a:endParaRPr lang="en-CA">
              <a:solidFill>
                <a:schemeClr val="bg1"/>
              </a:solidFill>
            </a:endParaRPr>
          </a:p>
        </p:txBody>
      </p:sp>
      <p:pic>
        <p:nvPicPr>
          <p:cNvPr id="1026" name="Picture 2" descr="National Day for Truth and Reconciliation and Orange Shirt Day - HRPA">
            <a:extLst>
              <a:ext uri="{FF2B5EF4-FFF2-40B4-BE49-F238E27FC236}">
                <a16:creationId xmlns:a16="http://schemas.microsoft.com/office/drawing/2014/main" id="{39902078-FF35-DBDE-CBA4-B2A22EFD77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2940" y="113620"/>
            <a:ext cx="3117305" cy="311730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BD21C8B3-FBC1-B9A3-B835-AE38E3450FDB}"/>
              </a:ext>
            </a:extLst>
          </p:cNvPr>
          <p:cNvSpPr/>
          <p:nvPr/>
        </p:nvSpPr>
        <p:spPr>
          <a:xfrm>
            <a:off x="549780" y="2047164"/>
            <a:ext cx="6192214" cy="1108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9">
            <a:extLst>
              <a:ext uri="{FF2B5EF4-FFF2-40B4-BE49-F238E27FC236}">
                <a16:creationId xmlns:a16="http://schemas.microsoft.com/office/drawing/2014/main" id="{590464CB-2EC7-7BE5-A592-8043513ED24E}"/>
              </a:ext>
            </a:extLst>
          </p:cNvPr>
          <p:cNvSpPr/>
          <p:nvPr/>
        </p:nvSpPr>
        <p:spPr>
          <a:xfrm flipV="1">
            <a:off x="-2" y="3344543"/>
            <a:ext cx="12192002"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TextBox 4">
            <a:extLst>
              <a:ext uri="{FF2B5EF4-FFF2-40B4-BE49-F238E27FC236}">
                <a16:creationId xmlns:a16="http://schemas.microsoft.com/office/drawing/2014/main" id="{671263AD-5604-49BE-63D8-644A16253D33}"/>
              </a:ext>
            </a:extLst>
          </p:cNvPr>
          <p:cNvSpPr txBox="1"/>
          <p:nvPr/>
        </p:nvSpPr>
        <p:spPr>
          <a:xfrm>
            <a:off x="818866" y="352813"/>
            <a:ext cx="1542197"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The</a:t>
            </a:r>
            <a:endParaRPr lang="en-CA"/>
          </a:p>
        </p:txBody>
      </p:sp>
      <p:sp>
        <p:nvSpPr>
          <p:cNvPr id="8" name="TextBox 7">
            <a:extLst>
              <a:ext uri="{FF2B5EF4-FFF2-40B4-BE49-F238E27FC236}">
                <a16:creationId xmlns:a16="http://schemas.microsoft.com/office/drawing/2014/main" id="{5F2EB6BB-17A0-D90F-0022-9FD5250B518B}"/>
              </a:ext>
            </a:extLst>
          </p:cNvPr>
          <p:cNvSpPr txBox="1"/>
          <p:nvPr/>
        </p:nvSpPr>
        <p:spPr>
          <a:xfrm>
            <a:off x="3811645" y="358288"/>
            <a:ext cx="4279539"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Needed for</a:t>
            </a:r>
            <a:endParaRPr lang="en-CA"/>
          </a:p>
        </p:txBody>
      </p:sp>
      <p:sp>
        <p:nvSpPr>
          <p:cNvPr id="16" name="TextBox 15">
            <a:extLst>
              <a:ext uri="{FF2B5EF4-FFF2-40B4-BE49-F238E27FC236}">
                <a16:creationId xmlns:a16="http://schemas.microsoft.com/office/drawing/2014/main" id="{398B8B7D-6045-3A54-52FA-5E21B860B95A}"/>
              </a:ext>
            </a:extLst>
          </p:cNvPr>
          <p:cNvSpPr txBox="1"/>
          <p:nvPr/>
        </p:nvSpPr>
        <p:spPr>
          <a:xfrm>
            <a:off x="491753" y="7152968"/>
            <a:ext cx="3121016" cy="523220"/>
          </a:xfrm>
          <a:prstGeom prst="rect">
            <a:avLst/>
          </a:prstGeom>
          <a:noFill/>
        </p:spPr>
        <p:txBody>
          <a:bodyPr wrap="square" lIns="91440" tIns="45720" rIns="91440" bIns="45720" anchor="t">
            <a:spAutoFit/>
          </a:bodyPr>
          <a:lstStyle/>
          <a:p>
            <a:r>
              <a:rPr lang="en-US" sz="2800" b="1" i="0">
                <a:solidFill>
                  <a:schemeClr val="bg1"/>
                </a:solidFill>
                <a:effectLst/>
                <a:latin typeface="WordVisi_MSFontService"/>
              </a:rPr>
              <a:t>Residential Schools</a:t>
            </a:r>
            <a:endParaRPr lang="en-CA" sz="2800">
              <a:solidFill>
                <a:schemeClr val="bg1"/>
              </a:solidFill>
              <a:latin typeface="WordVisi_MSFontService"/>
              <a:ea typeface="Calibri"/>
              <a:cs typeface="Calibri"/>
            </a:endParaRPr>
          </a:p>
        </p:txBody>
      </p:sp>
      <p:sp>
        <p:nvSpPr>
          <p:cNvPr id="18" name="TextBox 17">
            <a:extLst>
              <a:ext uri="{FF2B5EF4-FFF2-40B4-BE49-F238E27FC236}">
                <a16:creationId xmlns:a16="http://schemas.microsoft.com/office/drawing/2014/main" id="{D7A868B3-922F-FF6B-E255-ECAA35DE792D}"/>
              </a:ext>
            </a:extLst>
          </p:cNvPr>
          <p:cNvSpPr txBox="1"/>
          <p:nvPr/>
        </p:nvSpPr>
        <p:spPr>
          <a:xfrm>
            <a:off x="4791024" y="6299864"/>
            <a:ext cx="2635668" cy="523220"/>
          </a:xfrm>
          <a:prstGeom prst="rect">
            <a:avLst/>
          </a:prstGeom>
          <a:noFill/>
        </p:spPr>
        <p:txBody>
          <a:bodyPr wrap="square" lIns="91440" tIns="45720" rIns="91440" bIns="45720" anchor="t">
            <a:spAutoFit/>
          </a:bodyPr>
          <a:lstStyle/>
          <a:p>
            <a:r>
              <a:rPr lang="en-US" sz="2800" b="1" i="0">
                <a:solidFill>
                  <a:schemeClr val="bg1"/>
                </a:solidFill>
                <a:effectLst/>
                <a:latin typeface="WordVisi_MSFontService"/>
              </a:rPr>
              <a:t>Blood Quantum</a:t>
            </a:r>
            <a:endParaRPr lang="en-CA" sz="2800">
              <a:solidFill>
                <a:schemeClr val="bg1"/>
              </a:solidFill>
              <a:ea typeface="Calibri"/>
              <a:cs typeface="Calibri"/>
            </a:endParaRPr>
          </a:p>
        </p:txBody>
      </p:sp>
      <p:sp>
        <p:nvSpPr>
          <p:cNvPr id="20" name="TextBox 19">
            <a:extLst>
              <a:ext uri="{FF2B5EF4-FFF2-40B4-BE49-F238E27FC236}">
                <a16:creationId xmlns:a16="http://schemas.microsoft.com/office/drawing/2014/main" id="{7D0CF19F-1F9E-626F-6BE1-402EEA1561DE}"/>
              </a:ext>
            </a:extLst>
          </p:cNvPr>
          <p:cNvSpPr txBox="1"/>
          <p:nvPr/>
        </p:nvSpPr>
        <p:spPr>
          <a:xfrm>
            <a:off x="9260618" y="6296575"/>
            <a:ext cx="2481378" cy="523220"/>
          </a:xfrm>
          <a:prstGeom prst="rect">
            <a:avLst/>
          </a:prstGeom>
          <a:noFill/>
        </p:spPr>
        <p:txBody>
          <a:bodyPr wrap="square" lIns="91440" tIns="45720" rIns="91440" bIns="45720" anchor="t">
            <a:spAutoFit/>
          </a:bodyPr>
          <a:lstStyle/>
          <a:p>
            <a:r>
              <a:rPr lang="en-US" sz="2800" b="1" i="0">
                <a:solidFill>
                  <a:srgbClr val="FFB061"/>
                </a:solidFill>
                <a:effectLst/>
                <a:latin typeface="WordVisi_MSFontService"/>
              </a:rPr>
              <a:t>The Indian Act</a:t>
            </a:r>
            <a:endParaRPr lang="en-CA" sz="2800">
              <a:solidFill>
                <a:srgbClr val="FFB061"/>
              </a:solidFill>
              <a:ea typeface="Calibri"/>
              <a:cs typeface="Calibri"/>
            </a:endParaRPr>
          </a:p>
        </p:txBody>
      </p:sp>
      <p:sp>
        <p:nvSpPr>
          <p:cNvPr id="14" name="TextBox 13">
            <a:extLst>
              <a:ext uri="{FF2B5EF4-FFF2-40B4-BE49-F238E27FC236}">
                <a16:creationId xmlns:a16="http://schemas.microsoft.com/office/drawing/2014/main" id="{05E2E872-C41A-0DD4-1B83-A3A444DF55BC}"/>
              </a:ext>
            </a:extLst>
          </p:cNvPr>
          <p:cNvSpPr txBox="1"/>
          <p:nvPr/>
        </p:nvSpPr>
        <p:spPr>
          <a:xfrm>
            <a:off x="543414" y="6300561"/>
            <a:ext cx="1842406"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60's</a:t>
            </a:r>
            <a:r>
              <a:rPr lang="en-US" sz="2800" b="1">
                <a:solidFill>
                  <a:schemeClr val="bg1"/>
                </a:solidFill>
                <a:latin typeface="WordVisi_MSFontService"/>
              </a:rPr>
              <a:t> </a:t>
            </a:r>
            <a:r>
              <a:rPr lang="en-US" sz="2800" b="1">
                <a:solidFill>
                  <a:srgbClr val="FFB061"/>
                </a:solidFill>
                <a:latin typeface="WordVisi_MSFontService"/>
              </a:rPr>
              <a:t>Scoop</a:t>
            </a:r>
            <a:endParaRPr lang="en-US">
              <a:solidFill>
                <a:srgbClr val="FFB061"/>
              </a:solidFill>
            </a:endParaRPr>
          </a:p>
        </p:txBody>
      </p:sp>
      <p:sp>
        <p:nvSpPr>
          <p:cNvPr id="19" name="TextBox 18">
            <a:extLst>
              <a:ext uri="{FF2B5EF4-FFF2-40B4-BE49-F238E27FC236}">
                <a16:creationId xmlns:a16="http://schemas.microsoft.com/office/drawing/2014/main" id="{931A1CA5-40C1-D25F-2E69-AFF0F3605260}"/>
              </a:ext>
            </a:extLst>
          </p:cNvPr>
          <p:cNvSpPr txBox="1"/>
          <p:nvPr/>
        </p:nvSpPr>
        <p:spPr>
          <a:xfrm>
            <a:off x="496691" y="3546410"/>
            <a:ext cx="11202057"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a:solidFill>
                  <a:srgbClr val="FFC000"/>
                </a:solidFill>
                <a:latin typeface="Times New Roman"/>
                <a:ea typeface="Aptos"/>
                <a:cs typeface="Aptos"/>
              </a:rPr>
              <a:t>BLOOD QUANTUM</a:t>
            </a:r>
            <a:r>
              <a:rPr lang="en-US" sz="1600" b="1" i="0">
                <a:solidFill>
                  <a:schemeClr val="bg1"/>
                </a:solidFill>
                <a:latin typeface="WordVisi_MSFontService"/>
                <a:ea typeface="Aptos"/>
                <a:cs typeface="Aptos"/>
              </a:rPr>
              <a:t>:</a:t>
            </a:r>
            <a:r>
              <a:rPr lang="en-US" sz="1600" b="1">
                <a:solidFill>
                  <a:schemeClr val="bg1"/>
                </a:solidFill>
                <a:latin typeface="Aptos"/>
                <a:ea typeface="+mn-lt"/>
                <a:cs typeface="+mn-lt"/>
              </a:rPr>
              <a:t> </a:t>
            </a:r>
            <a:r>
              <a:rPr lang="en-US" sz="1600" b="1">
                <a:solidFill>
                  <a:schemeClr val="bg1"/>
                </a:solidFill>
                <a:ea typeface="+mn-lt"/>
                <a:cs typeface="+mn-lt"/>
              </a:rPr>
              <a:t>the belief that the only way to be </a:t>
            </a:r>
            <a:r>
              <a:rPr lang="en-US" sz="1600" b="1" err="1">
                <a:solidFill>
                  <a:schemeClr val="bg1"/>
                </a:solidFill>
                <a:ea typeface="+mn-lt"/>
                <a:cs typeface="+mn-lt"/>
              </a:rPr>
              <a:t>Indegenous</a:t>
            </a:r>
            <a:r>
              <a:rPr lang="en-US" sz="1600" b="1">
                <a:solidFill>
                  <a:schemeClr val="bg1"/>
                </a:solidFill>
                <a:ea typeface="+mn-lt"/>
                <a:cs typeface="+mn-lt"/>
              </a:rPr>
              <a:t> (in </a:t>
            </a:r>
            <a:r>
              <a:rPr lang="en-US" sz="1600" b="1" i="0">
                <a:solidFill>
                  <a:schemeClr val="bg1"/>
                </a:solidFill>
                <a:ea typeface="+mn-lt"/>
                <a:cs typeface="+mn-lt"/>
              </a:rPr>
              <a:t>the </a:t>
            </a:r>
            <a:r>
              <a:rPr lang="en-US" sz="1600" b="1">
                <a:solidFill>
                  <a:schemeClr val="bg1"/>
                </a:solidFill>
                <a:ea typeface="+mn-lt"/>
                <a:cs typeface="+mn-lt"/>
              </a:rPr>
              <a:t>government’s eyes) is through </a:t>
            </a:r>
            <a:r>
              <a:rPr lang="en-US" sz="1600" b="1" i="0">
                <a:solidFill>
                  <a:schemeClr val="bg1"/>
                </a:solidFill>
                <a:ea typeface="+mn-lt"/>
                <a:cs typeface="+mn-lt"/>
              </a:rPr>
              <a:t>by the </a:t>
            </a:r>
            <a:r>
              <a:rPr lang="en-US" sz="1600" b="1">
                <a:solidFill>
                  <a:schemeClr val="bg1"/>
                </a:solidFill>
                <a:ea typeface="+mn-lt"/>
                <a:cs typeface="+mn-lt"/>
              </a:rPr>
              <a:t>amount </a:t>
            </a:r>
            <a:r>
              <a:rPr lang="en-US" sz="1600" b="1" i="0">
                <a:solidFill>
                  <a:schemeClr val="bg1"/>
                </a:solidFill>
                <a:ea typeface="+mn-lt"/>
                <a:cs typeface="+mn-lt"/>
              </a:rPr>
              <a:t>of Indigenous </a:t>
            </a:r>
            <a:r>
              <a:rPr lang="en-US" sz="1600" b="1">
                <a:solidFill>
                  <a:schemeClr val="bg1"/>
                </a:solidFill>
                <a:ea typeface="+mn-lt"/>
                <a:cs typeface="+mn-lt"/>
              </a:rPr>
              <a:t>blood you carry in your veins. This is counter to what Indigenous beliefs are. As Indigenous beliefs often revolve around community, you are considered indigenous when the community (whether general or familial) has embraced you as a member. Blood has never had anything to do </a:t>
            </a:r>
            <a:r>
              <a:rPr lang="en-US" sz="1600" b="1" i="0">
                <a:solidFill>
                  <a:schemeClr val="bg1"/>
                </a:solidFill>
                <a:ea typeface="+mn-lt"/>
                <a:cs typeface="+mn-lt"/>
              </a:rPr>
              <a:t>with </a:t>
            </a:r>
            <a:r>
              <a:rPr lang="en-US" sz="1600" b="1">
                <a:solidFill>
                  <a:schemeClr val="bg1"/>
                </a:solidFill>
                <a:ea typeface="+mn-lt"/>
                <a:cs typeface="+mn-lt"/>
              </a:rPr>
              <a:t>it. But it is important </a:t>
            </a:r>
            <a:r>
              <a:rPr lang="en-US" sz="1600" b="1" i="0">
                <a:solidFill>
                  <a:schemeClr val="bg1"/>
                </a:solidFill>
                <a:ea typeface="+mn-lt"/>
                <a:cs typeface="+mn-lt"/>
              </a:rPr>
              <a:t>to </a:t>
            </a:r>
            <a:r>
              <a:rPr lang="en-US" sz="1600" b="1">
                <a:solidFill>
                  <a:schemeClr val="bg1"/>
                </a:solidFill>
                <a:ea typeface="+mn-lt"/>
                <a:cs typeface="+mn-lt"/>
              </a:rPr>
              <a:t>recognize </a:t>
            </a:r>
            <a:r>
              <a:rPr lang="en-US" sz="1600" b="1" i="0">
                <a:solidFill>
                  <a:schemeClr val="bg1"/>
                </a:solidFill>
                <a:ea typeface="+mn-lt"/>
                <a:cs typeface="+mn-lt"/>
              </a:rPr>
              <a:t>that the </a:t>
            </a:r>
            <a:r>
              <a:rPr lang="en-US" sz="1600" b="1">
                <a:solidFill>
                  <a:schemeClr val="bg1"/>
                </a:solidFill>
                <a:ea typeface="+mn-lt"/>
                <a:cs typeface="+mn-lt"/>
              </a:rPr>
              <a:t>government still imposes this as </a:t>
            </a:r>
            <a:r>
              <a:rPr lang="en-US" sz="1600" b="1" i="0">
                <a:solidFill>
                  <a:schemeClr val="bg1"/>
                </a:solidFill>
                <a:ea typeface="+mn-lt"/>
                <a:cs typeface="+mn-lt"/>
              </a:rPr>
              <a:t>a </a:t>
            </a:r>
            <a:r>
              <a:rPr lang="en-US" sz="1600" b="1">
                <a:solidFill>
                  <a:schemeClr val="bg1"/>
                </a:solidFill>
                <a:ea typeface="+mn-lt"/>
                <a:cs typeface="+mn-lt"/>
              </a:rPr>
              <a:t>means to continue </a:t>
            </a:r>
            <a:r>
              <a:rPr lang="en-US" sz="1600" b="1" i="0">
                <a:solidFill>
                  <a:schemeClr val="bg1"/>
                </a:solidFill>
                <a:ea typeface="+mn-lt"/>
                <a:cs typeface="+mn-lt"/>
              </a:rPr>
              <a:t>to try and </a:t>
            </a:r>
            <a:r>
              <a:rPr lang="en-US" sz="1600" b="1" err="1">
                <a:solidFill>
                  <a:schemeClr val="bg1"/>
                </a:solidFill>
                <a:ea typeface="+mn-lt"/>
                <a:cs typeface="+mn-lt"/>
              </a:rPr>
              <a:t>assimulate</a:t>
            </a:r>
            <a:r>
              <a:rPr lang="en-US" sz="1600" b="1">
                <a:solidFill>
                  <a:schemeClr val="bg1"/>
                </a:solidFill>
                <a:ea typeface="+mn-lt"/>
                <a:cs typeface="+mn-lt"/>
              </a:rPr>
              <a:t> fringe members of Indigenous Peoples as was </a:t>
            </a:r>
            <a:r>
              <a:rPr lang="en-US" sz="1600" b="1" i="0">
                <a:solidFill>
                  <a:schemeClr val="bg1"/>
                </a:solidFill>
                <a:ea typeface="+mn-lt"/>
                <a:cs typeface="+mn-lt"/>
              </a:rPr>
              <a:t>their </a:t>
            </a:r>
            <a:r>
              <a:rPr lang="en-US" sz="1600" b="1">
                <a:solidFill>
                  <a:schemeClr val="bg1"/>
                </a:solidFill>
                <a:ea typeface="+mn-lt"/>
                <a:cs typeface="+mn-lt"/>
              </a:rPr>
              <a:t>initial goal with Residential Schools</a:t>
            </a:r>
            <a:r>
              <a:rPr lang="en-US" sz="1600" b="1" i="0">
                <a:solidFill>
                  <a:schemeClr val="bg1"/>
                </a:solidFill>
                <a:ea typeface="+mn-lt"/>
                <a:cs typeface="+mn-lt"/>
              </a:rPr>
              <a:t>. It is </a:t>
            </a:r>
            <a:r>
              <a:rPr lang="en-US" sz="1600" b="1">
                <a:solidFill>
                  <a:schemeClr val="bg1"/>
                </a:solidFill>
                <a:ea typeface="+mn-lt"/>
                <a:cs typeface="+mn-lt"/>
              </a:rPr>
              <a:t>though Blood Quantum that we get </a:t>
            </a:r>
            <a:r>
              <a:rPr lang="en-US" sz="1600" b="1" i="0">
                <a:solidFill>
                  <a:schemeClr val="bg1"/>
                </a:solidFill>
                <a:ea typeface="+mn-lt"/>
                <a:cs typeface="+mn-lt"/>
              </a:rPr>
              <a:t>the </a:t>
            </a:r>
            <a:r>
              <a:rPr lang="en-US" sz="1600" b="1">
                <a:solidFill>
                  <a:schemeClr val="bg1"/>
                </a:solidFill>
                <a:ea typeface="+mn-lt"/>
                <a:cs typeface="+mn-lt"/>
              </a:rPr>
              <a:t>terms “Status” and “Non-Status” and Metis</a:t>
            </a:r>
            <a:r>
              <a:rPr lang="en-US" sz="1600" b="1" i="0">
                <a:solidFill>
                  <a:schemeClr val="bg1"/>
                </a:solidFill>
                <a:ea typeface="+mn-lt"/>
                <a:cs typeface="+mn-lt"/>
              </a:rPr>
              <a:t>. </a:t>
            </a:r>
            <a:endParaRPr lang="en-US" sz="1600" b="1">
              <a:solidFill>
                <a:schemeClr val="bg1"/>
              </a:solidFill>
              <a:ea typeface="+mn-lt"/>
              <a:cs typeface="+mn-lt"/>
            </a:endParaRPr>
          </a:p>
        </p:txBody>
      </p:sp>
      <p:sp>
        <p:nvSpPr>
          <p:cNvPr id="23" name="TextBox 22">
            <a:extLst>
              <a:ext uri="{FF2B5EF4-FFF2-40B4-BE49-F238E27FC236}">
                <a16:creationId xmlns:a16="http://schemas.microsoft.com/office/drawing/2014/main" id="{63F58524-BF1D-AD86-97D2-F2F0885AFEAC}"/>
              </a:ext>
            </a:extLst>
          </p:cNvPr>
          <p:cNvSpPr txBox="1"/>
          <p:nvPr/>
        </p:nvSpPr>
        <p:spPr>
          <a:xfrm>
            <a:off x="4597500" y="7152270"/>
            <a:ext cx="3010619"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ea typeface="Calibri"/>
                <a:cs typeface="Calibri"/>
              </a:rPr>
              <a:t>Smallpox Blankets</a:t>
            </a:r>
          </a:p>
        </p:txBody>
      </p:sp>
    </p:spTree>
    <p:extLst>
      <p:ext uri="{BB962C8B-B14F-4D97-AF65-F5344CB8AC3E}">
        <p14:creationId xmlns:p14="http://schemas.microsoft.com/office/powerpoint/2010/main" val="85722221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71BC7F4-1A2C-8978-FBCB-BC88BBE021E3}"/>
              </a:ext>
            </a:extLst>
          </p:cNvPr>
          <p:cNvSpPr/>
          <p:nvPr/>
        </p:nvSpPr>
        <p:spPr>
          <a:xfrm rot="5400000">
            <a:off x="2666999" y="-2667001"/>
            <a:ext cx="6857999" cy="12192003"/>
          </a:xfrm>
          <a:prstGeom prst="rect">
            <a:avLst/>
          </a:prstGeom>
          <a:solidFill>
            <a:srgbClr val="FF7D0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Oval 11">
            <a:extLst>
              <a:ext uri="{FF2B5EF4-FFF2-40B4-BE49-F238E27FC236}">
                <a16:creationId xmlns:a16="http://schemas.microsoft.com/office/drawing/2014/main" id="{8226455F-20C7-974A-EFCA-4A5C03C8C62A}"/>
              </a:ext>
            </a:extLst>
          </p:cNvPr>
          <p:cNvSpPr/>
          <p:nvPr/>
        </p:nvSpPr>
        <p:spPr>
          <a:xfrm>
            <a:off x="8976421" y="5284536"/>
            <a:ext cx="3050909" cy="3050909"/>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7D01"/>
              </a:solidFill>
            </a:endParaRPr>
          </a:p>
        </p:txBody>
      </p:sp>
      <p:sp>
        <p:nvSpPr>
          <p:cNvPr id="2" name="Title 1">
            <a:extLst>
              <a:ext uri="{FF2B5EF4-FFF2-40B4-BE49-F238E27FC236}">
                <a16:creationId xmlns:a16="http://schemas.microsoft.com/office/drawing/2014/main" id="{D90E019E-6F8F-2C84-F327-6AA88EA850C6}"/>
              </a:ext>
            </a:extLst>
          </p:cNvPr>
          <p:cNvSpPr>
            <a:spLocks noGrp="1"/>
          </p:cNvSpPr>
          <p:nvPr>
            <p:ph type="ctrTitle"/>
          </p:nvPr>
        </p:nvSpPr>
        <p:spPr>
          <a:xfrm>
            <a:off x="495190" y="-265726"/>
            <a:ext cx="6309234" cy="2423750"/>
          </a:xfrm>
        </p:spPr>
        <p:txBody>
          <a:bodyPr/>
          <a:lstStyle/>
          <a:p>
            <a:r>
              <a:rPr lang="en-CA">
                <a:solidFill>
                  <a:srgbClr val="FFC000"/>
                </a:solidFill>
                <a:latin typeface="Impact"/>
              </a:rPr>
              <a:t>Truth</a:t>
            </a:r>
            <a:r>
              <a:rPr lang="en-CA">
                <a:solidFill>
                  <a:schemeClr val="bg1"/>
                </a:solidFill>
                <a:latin typeface="Impact"/>
              </a:rPr>
              <a:t> </a:t>
            </a:r>
            <a:r>
              <a:rPr lang="en-CA">
                <a:solidFill>
                  <a:srgbClr val="FF7D01"/>
                </a:solidFill>
                <a:latin typeface="Impact"/>
              </a:rPr>
              <a:t>and</a:t>
            </a:r>
            <a:r>
              <a:rPr lang="en-CA">
                <a:solidFill>
                  <a:schemeClr val="bg1"/>
                </a:solidFill>
                <a:latin typeface="Impact"/>
              </a:rPr>
              <a:t> Reconciliation</a:t>
            </a:r>
          </a:p>
        </p:txBody>
      </p:sp>
      <p:sp>
        <p:nvSpPr>
          <p:cNvPr id="3" name="Subtitle 2">
            <a:extLst>
              <a:ext uri="{FF2B5EF4-FFF2-40B4-BE49-F238E27FC236}">
                <a16:creationId xmlns:a16="http://schemas.microsoft.com/office/drawing/2014/main" id="{34BDB6C0-A263-8BA8-6DAE-049741168683}"/>
              </a:ext>
            </a:extLst>
          </p:cNvPr>
          <p:cNvSpPr>
            <a:spLocks noGrp="1"/>
          </p:cNvSpPr>
          <p:nvPr>
            <p:ph type="subTitle" idx="1"/>
          </p:nvPr>
        </p:nvSpPr>
        <p:spPr>
          <a:xfrm>
            <a:off x="785807" y="2158024"/>
            <a:ext cx="5728000" cy="1655762"/>
          </a:xfrm>
        </p:spPr>
        <p:txBody>
          <a:bodyPr/>
          <a:lstStyle/>
          <a:p>
            <a:r>
              <a:rPr lang="en-US" b="0" i="0">
                <a:solidFill>
                  <a:schemeClr val="bg1"/>
                </a:solidFill>
                <a:effectLst/>
                <a:latin typeface="Times New Roman" panose="02020603050405020304" pitchFamily="18" charset="0"/>
              </a:rPr>
              <a:t>A Guide to Knowing More and Doing Better</a:t>
            </a:r>
            <a:endParaRPr lang="en-CA">
              <a:solidFill>
                <a:schemeClr val="bg1"/>
              </a:solidFill>
            </a:endParaRPr>
          </a:p>
        </p:txBody>
      </p:sp>
      <p:pic>
        <p:nvPicPr>
          <p:cNvPr id="1026" name="Picture 2" descr="National Day for Truth and Reconciliation and Orange Shirt Day - HRPA">
            <a:extLst>
              <a:ext uri="{FF2B5EF4-FFF2-40B4-BE49-F238E27FC236}">
                <a16:creationId xmlns:a16="http://schemas.microsoft.com/office/drawing/2014/main" id="{39902078-FF35-DBDE-CBA4-B2A22EFD77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2940" y="113620"/>
            <a:ext cx="3117305" cy="311730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BD21C8B3-FBC1-B9A3-B835-AE38E3450FDB}"/>
              </a:ext>
            </a:extLst>
          </p:cNvPr>
          <p:cNvSpPr/>
          <p:nvPr/>
        </p:nvSpPr>
        <p:spPr>
          <a:xfrm>
            <a:off x="549780" y="2047164"/>
            <a:ext cx="6192214" cy="1108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9">
            <a:extLst>
              <a:ext uri="{FF2B5EF4-FFF2-40B4-BE49-F238E27FC236}">
                <a16:creationId xmlns:a16="http://schemas.microsoft.com/office/drawing/2014/main" id="{590464CB-2EC7-7BE5-A592-8043513ED24E}"/>
              </a:ext>
            </a:extLst>
          </p:cNvPr>
          <p:cNvSpPr/>
          <p:nvPr/>
        </p:nvSpPr>
        <p:spPr>
          <a:xfrm flipV="1">
            <a:off x="-2" y="3344543"/>
            <a:ext cx="12192002"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TextBox 4">
            <a:extLst>
              <a:ext uri="{FF2B5EF4-FFF2-40B4-BE49-F238E27FC236}">
                <a16:creationId xmlns:a16="http://schemas.microsoft.com/office/drawing/2014/main" id="{671263AD-5604-49BE-63D8-644A16253D33}"/>
              </a:ext>
            </a:extLst>
          </p:cNvPr>
          <p:cNvSpPr txBox="1"/>
          <p:nvPr/>
        </p:nvSpPr>
        <p:spPr>
          <a:xfrm>
            <a:off x="818866" y="352813"/>
            <a:ext cx="1542197"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The</a:t>
            </a:r>
            <a:endParaRPr lang="en-CA"/>
          </a:p>
        </p:txBody>
      </p:sp>
      <p:sp>
        <p:nvSpPr>
          <p:cNvPr id="8" name="TextBox 7">
            <a:extLst>
              <a:ext uri="{FF2B5EF4-FFF2-40B4-BE49-F238E27FC236}">
                <a16:creationId xmlns:a16="http://schemas.microsoft.com/office/drawing/2014/main" id="{5F2EB6BB-17A0-D90F-0022-9FD5250B518B}"/>
              </a:ext>
            </a:extLst>
          </p:cNvPr>
          <p:cNvSpPr txBox="1"/>
          <p:nvPr/>
        </p:nvSpPr>
        <p:spPr>
          <a:xfrm>
            <a:off x="3811645" y="358288"/>
            <a:ext cx="4279539"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Needed for</a:t>
            </a:r>
            <a:endParaRPr lang="en-CA"/>
          </a:p>
        </p:txBody>
      </p:sp>
      <p:sp>
        <p:nvSpPr>
          <p:cNvPr id="16" name="TextBox 15">
            <a:extLst>
              <a:ext uri="{FF2B5EF4-FFF2-40B4-BE49-F238E27FC236}">
                <a16:creationId xmlns:a16="http://schemas.microsoft.com/office/drawing/2014/main" id="{398B8B7D-6045-3A54-52FA-5E21B860B95A}"/>
              </a:ext>
            </a:extLst>
          </p:cNvPr>
          <p:cNvSpPr txBox="1"/>
          <p:nvPr/>
        </p:nvSpPr>
        <p:spPr>
          <a:xfrm>
            <a:off x="491753" y="7152968"/>
            <a:ext cx="3121016" cy="523220"/>
          </a:xfrm>
          <a:prstGeom prst="rect">
            <a:avLst/>
          </a:prstGeom>
          <a:noFill/>
        </p:spPr>
        <p:txBody>
          <a:bodyPr wrap="square" lIns="91440" tIns="45720" rIns="91440" bIns="45720" anchor="t">
            <a:spAutoFit/>
          </a:bodyPr>
          <a:lstStyle/>
          <a:p>
            <a:r>
              <a:rPr lang="en-US" sz="2800" b="1" i="0">
                <a:solidFill>
                  <a:schemeClr val="bg1"/>
                </a:solidFill>
                <a:effectLst/>
                <a:latin typeface="WordVisi_MSFontService"/>
              </a:rPr>
              <a:t>Residential Schools</a:t>
            </a:r>
            <a:endParaRPr lang="en-CA" sz="2800">
              <a:solidFill>
                <a:schemeClr val="bg1"/>
              </a:solidFill>
              <a:latin typeface="WordVisi_MSFontService"/>
              <a:ea typeface="Calibri"/>
              <a:cs typeface="Calibri"/>
            </a:endParaRPr>
          </a:p>
        </p:txBody>
      </p:sp>
      <p:sp>
        <p:nvSpPr>
          <p:cNvPr id="18" name="TextBox 17">
            <a:extLst>
              <a:ext uri="{FF2B5EF4-FFF2-40B4-BE49-F238E27FC236}">
                <a16:creationId xmlns:a16="http://schemas.microsoft.com/office/drawing/2014/main" id="{D7A868B3-922F-FF6B-E255-ECAA35DE792D}"/>
              </a:ext>
            </a:extLst>
          </p:cNvPr>
          <p:cNvSpPr txBox="1"/>
          <p:nvPr/>
        </p:nvSpPr>
        <p:spPr>
          <a:xfrm>
            <a:off x="4791024" y="7152271"/>
            <a:ext cx="2635668" cy="523220"/>
          </a:xfrm>
          <a:prstGeom prst="rect">
            <a:avLst/>
          </a:prstGeom>
          <a:noFill/>
        </p:spPr>
        <p:txBody>
          <a:bodyPr wrap="square" lIns="91440" tIns="45720" rIns="91440" bIns="45720" anchor="t">
            <a:spAutoFit/>
          </a:bodyPr>
          <a:lstStyle/>
          <a:p>
            <a:r>
              <a:rPr lang="en-US" sz="2800" b="1">
                <a:solidFill>
                  <a:schemeClr val="bg1"/>
                </a:solidFill>
                <a:latin typeface="WordVisi_MSFontService"/>
              </a:rPr>
              <a:t>Blood</a:t>
            </a:r>
            <a:r>
              <a:rPr lang="en-US" sz="2800" b="1" i="0">
                <a:solidFill>
                  <a:schemeClr val="bg1"/>
                </a:solidFill>
                <a:effectLst/>
                <a:latin typeface="WordVisi_MSFontService"/>
              </a:rPr>
              <a:t> Quantum</a:t>
            </a:r>
            <a:endParaRPr lang="en-CA" sz="2800">
              <a:solidFill>
                <a:schemeClr val="bg1"/>
              </a:solidFill>
              <a:ea typeface="Calibri"/>
              <a:cs typeface="Calibri"/>
            </a:endParaRPr>
          </a:p>
        </p:txBody>
      </p:sp>
      <p:sp>
        <p:nvSpPr>
          <p:cNvPr id="19" name="TextBox 18">
            <a:extLst>
              <a:ext uri="{FF2B5EF4-FFF2-40B4-BE49-F238E27FC236}">
                <a16:creationId xmlns:a16="http://schemas.microsoft.com/office/drawing/2014/main" id="{931A1CA5-40C1-D25F-2E69-AFF0F3605260}"/>
              </a:ext>
            </a:extLst>
          </p:cNvPr>
          <p:cNvSpPr txBox="1"/>
          <p:nvPr/>
        </p:nvSpPr>
        <p:spPr>
          <a:xfrm>
            <a:off x="496691" y="3546410"/>
            <a:ext cx="11202057" cy="200054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a:solidFill>
                  <a:srgbClr val="FF7D01"/>
                </a:solidFill>
                <a:latin typeface="Times New Roman"/>
                <a:ea typeface="Aptos"/>
                <a:cs typeface="Aptos"/>
              </a:rPr>
              <a:t>THE INDIAN </a:t>
            </a:r>
            <a:r>
              <a:rPr lang="en-US" sz="2800" b="1" err="1">
                <a:solidFill>
                  <a:srgbClr val="FF7D01"/>
                </a:solidFill>
                <a:latin typeface="Times New Roman"/>
                <a:ea typeface="Aptos"/>
                <a:cs typeface="Aptos"/>
              </a:rPr>
              <a:t>ACT</a:t>
            </a:r>
            <a:r>
              <a:rPr lang="en-US" sz="1600" b="1" i="0" err="1">
                <a:solidFill>
                  <a:schemeClr val="bg1"/>
                </a:solidFill>
                <a:latin typeface="WordVisi_MSFontService"/>
                <a:ea typeface="Aptos"/>
                <a:cs typeface="Aptos"/>
              </a:rPr>
              <a:t>:</a:t>
            </a:r>
            <a:r>
              <a:rPr lang="en-US" sz="1600" b="1" err="1">
                <a:solidFill>
                  <a:schemeClr val="bg1"/>
                </a:solidFill>
                <a:ea typeface="+mn-lt"/>
                <a:cs typeface="+mn-lt"/>
              </a:rPr>
              <a:t>First</a:t>
            </a:r>
            <a:r>
              <a:rPr lang="en-US" sz="1600" b="1">
                <a:solidFill>
                  <a:schemeClr val="bg1"/>
                </a:solidFill>
                <a:ea typeface="+mn-lt"/>
                <a:cs typeface="+mn-lt"/>
              </a:rPr>
              <a:t> introduced in 1876, it is the primary law the federal </a:t>
            </a:r>
            <a:r>
              <a:rPr lang="en-US" sz="1600" b="1" err="1">
                <a:solidFill>
                  <a:schemeClr val="bg1"/>
                </a:solidFill>
                <a:ea typeface="+mn-lt"/>
                <a:cs typeface="+mn-lt"/>
              </a:rPr>
              <a:t>governement</a:t>
            </a:r>
            <a:r>
              <a:rPr lang="en-US" sz="1600" b="1">
                <a:solidFill>
                  <a:schemeClr val="bg1"/>
                </a:solidFill>
                <a:ea typeface="+mn-lt"/>
                <a:cs typeface="+mn-lt"/>
              </a:rPr>
              <a:t> uses to govern Indigenous peoples. It is in </a:t>
            </a:r>
            <a:r>
              <a:rPr lang="en-US" sz="1600" b="1" i="0">
                <a:solidFill>
                  <a:schemeClr val="bg1"/>
                </a:solidFill>
                <a:ea typeface="+mn-lt"/>
                <a:cs typeface="+mn-lt"/>
              </a:rPr>
              <a:t>the </a:t>
            </a:r>
            <a:r>
              <a:rPr lang="en-US" sz="1600" b="1">
                <a:solidFill>
                  <a:schemeClr val="bg1"/>
                </a:solidFill>
                <a:ea typeface="+mn-lt"/>
                <a:cs typeface="+mn-lt"/>
              </a:rPr>
              <a:t>Indian Act where Blood Quantum is created and enforced. It specified what land can and cannot be obtained by Indigenous peoples (which, up until the 1980’s </a:t>
            </a:r>
            <a:r>
              <a:rPr lang="en-US" sz="1600" b="1" err="1">
                <a:solidFill>
                  <a:schemeClr val="bg1"/>
                </a:solidFill>
                <a:ea typeface="+mn-lt"/>
                <a:cs typeface="+mn-lt"/>
              </a:rPr>
              <a:t>Ingenous</a:t>
            </a:r>
            <a:r>
              <a:rPr lang="en-US" sz="1600" b="1">
                <a:solidFill>
                  <a:schemeClr val="bg1"/>
                </a:solidFill>
                <a:ea typeface="+mn-lt"/>
                <a:cs typeface="+mn-lt"/>
              </a:rPr>
              <a:t> peoples were unable to own land and it was illegal to hire a lawyer with the intent to fight to own land.) It also outlines governmental obligations to First Nations peoples, even though it specified that Indigenous People of status were unable to vote.</a:t>
            </a:r>
          </a:p>
          <a:p>
            <a:endParaRPr lang="en-US" sz="1600" b="1">
              <a:solidFill>
                <a:schemeClr val="bg1"/>
              </a:solidFill>
              <a:ea typeface="+mn-lt"/>
              <a:cs typeface="+mn-lt"/>
            </a:endParaRPr>
          </a:p>
          <a:p>
            <a:endParaRPr lang="en-US" sz="1600" b="1">
              <a:solidFill>
                <a:schemeClr val="bg1"/>
              </a:solidFill>
              <a:latin typeface="WordVisi_MSFontService"/>
            </a:endParaRPr>
          </a:p>
        </p:txBody>
      </p:sp>
      <p:sp>
        <p:nvSpPr>
          <p:cNvPr id="14" name="TextBox 13">
            <a:extLst>
              <a:ext uri="{FF2B5EF4-FFF2-40B4-BE49-F238E27FC236}">
                <a16:creationId xmlns:a16="http://schemas.microsoft.com/office/drawing/2014/main" id="{05E2E872-C41A-0DD4-1B83-A3A444DF55BC}"/>
              </a:ext>
            </a:extLst>
          </p:cNvPr>
          <p:cNvSpPr txBox="1"/>
          <p:nvPr/>
        </p:nvSpPr>
        <p:spPr>
          <a:xfrm>
            <a:off x="543414" y="6300561"/>
            <a:ext cx="1842406"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60's</a:t>
            </a:r>
            <a:r>
              <a:rPr lang="en-US" sz="2800" b="1">
                <a:solidFill>
                  <a:schemeClr val="bg1"/>
                </a:solidFill>
                <a:latin typeface="WordVisi_MSFontService"/>
              </a:rPr>
              <a:t> </a:t>
            </a:r>
            <a:r>
              <a:rPr lang="en-US" sz="2800" b="1">
                <a:solidFill>
                  <a:srgbClr val="FFB061"/>
                </a:solidFill>
                <a:latin typeface="WordVisi_MSFontService"/>
              </a:rPr>
              <a:t>Scoop</a:t>
            </a:r>
            <a:endParaRPr lang="en-US">
              <a:solidFill>
                <a:srgbClr val="FFB061"/>
              </a:solidFill>
            </a:endParaRPr>
          </a:p>
        </p:txBody>
      </p:sp>
      <p:sp>
        <p:nvSpPr>
          <p:cNvPr id="20" name="TextBox 19">
            <a:extLst>
              <a:ext uri="{FF2B5EF4-FFF2-40B4-BE49-F238E27FC236}">
                <a16:creationId xmlns:a16="http://schemas.microsoft.com/office/drawing/2014/main" id="{7D0CF19F-1F9E-626F-6BE1-402EEA1561DE}"/>
              </a:ext>
            </a:extLst>
          </p:cNvPr>
          <p:cNvSpPr txBox="1"/>
          <p:nvPr/>
        </p:nvSpPr>
        <p:spPr>
          <a:xfrm>
            <a:off x="9260618" y="6296575"/>
            <a:ext cx="2481378" cy="523220"/>
          </a:xfrm>
          <a:prstGeom prst="rect">
            <a:avLst/>
          </a:prstGeom>
          <a:noFill/>
        </p:spPr>
        <p:txBody>
          <a:bodyPr wrap="square" lIns="91440" tIns="45720" rIns="91440" bIns="45720" anchor="t">
            <a:spAutoFit/>
          </a:bodyPr>
          <a:lstStyle/>
          <a:p>
            <a:r>
              <a:rPr lang="en-US" sz="2800" b="1" i="0">
                <a:solidFill>
                  <a:schemeClr val="bg1"/>
                </a:solidFill>
                <a:effectLst/>
                <a:latin typeface="WordVisi_MSFontService"/>
              </a:rPr>
              <a:t>The Indian Act</a:t>
            </a:r>
            <a:endParaRPr lang="en-CA" sz="2800">
              <a:solidFill>
                <a:schemeClr val="bg1"/>
              </a:solidFill>
              <a:ea typeface="Calibri"/>
              <a:cs typeface="Calibri"/>
            </a:endParaRPr>
          </a:p>
        </p:txBody>
      </p:sp>
      <p:sp>
        <p:nvSpPr>
          <p:cNvPr id="6" name="TextBox 5">
            <a:extLst>
              <a:ext uri="{FF2B5EF4-FFF2-40B4-BE49-F238E27FC236}">
                <a16:creationId xmlns:a16="http://schemas.microsoft.com/office/drawing/2014/main" id="{9B1596D8-9C6A-1F1C-3B53-165D9352F2E3}"/>
              </a:ext>
            </a:extLst>
          </p:cNvPr>
          <p:cNvSpPr txBox="1"/>
          <p:nvPr/>
        </p:nvSpPr>
        <p:spPr>
          <a:xfrm>
            <a:off x="4597500" y="6281413"/>
            <a:ext cx="3010619"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ea typeface="Calibri"/>
                <a:cs typeface="Calibri"/>
              </a:rPr>
              <a:t>Smallpox Blankets</a:t>
            </a:r>
          </a:p>
        </p:txBody>
      </p:sp>
      <p:sp>
        <p:nvSpPr>
          <p:cNvPr id="11" name="TextBox 10">
            <a:extLst>
              <a:ext uri="{FF2B5EF4-FFF2-40B4-BE49-F238E27FC236}">
                <a16:creationId xmlns:a16="http://schemas.microsoft.com/office/drawing/2014/main" id="{6AE8AC5E-8935-1F04-03C9-CE3868FF7736}"/>
              </a:ext>
            </a:extLst>
          </p:cNvPr>
          <p:cNvSpPr txBox="1"/>
          <p:nvPr/>
        </p:nvSpPr>
        <p:spPr>
          <a:xfrm>
            <a:off x="515255" y="3551161"/>
            <a:ext cx="3360057"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a:solidFill>
                  <a:srgbClr val="FFC000"/>
                </a:solidFill>
                <a:latin typeface="Times New Roman"/>
                <a:cs typeface="Times New Roman"/>
              </a:rPr>
              <a:t>THE INDIAN ACT</a:t>
            </a:r>
            <a:endParaRPr lang="en-US">
              <a:latin typeface="Times New Roman"/>
              <a:cs typeface="Times New Roman"/>
            </a:endParaRPr>
          </a:p>
        </p:txBody>
      </p:sp>
      <p:sp>
        <p:nvSpPr>
          <p:cNvPr id="13" name="TextBox 12">
            <a:extLst>
              <a:ext uri="{FF2B5EF4-FFF2-40B4-BE49-F238E27FC236}">
                <a16:creationId xmlns:a16="http://schemas.microsoft.com/office/drawing/2014/main" id="{9C0D0636-C6E3-5A62-0C34-2A0FCCE886E3}"/>
              </a:ext>
            </a:extLst>
          </p:cNvPr>
          <p:cNvSpPr txBox="1"/>
          <p:nvPr/>
        </p:nvSpPr>
        <p:spPr>
          <a:xfrm>
            <a:off x="2777066" y="5159828"/>
            <a:ext cx="8923867"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1600" b="1">
                <a:solidFill>
                  <a:srgbClr val="FFFFFF"/>
                </a:solidFill>
                <a:cs typeface="Segoe UI"/>
              </a:rPr>
              <a:t>If you want to know more click </a:t>
            </a:r>
            <a:r>
              <a:rPr lang="en-US" sz="1600" b="1" u="sng">
                <a:solidFill>
                  <a:srgbClr val="FFFFFF"/>
                </a:solidFill>
                <a:cs typeface="Segoe UI"/>
                <a:hlinkClick r:id="rId3">
                  <a:extLst>
                    <a:ext uri="{A12FA001-AC4F-418D-AE19-62706E023703}">
                      <ahyp:hlinkClr xmlns:ahyp="http://schemas.microsoft.com/office/drawing/2018/hyperlinkcolor" val="tx"/>
                    </a:ext>
                  </a:extLst>
                </a:hlinkClick>
              </a:rPr>
              <a:t>here</a:t>
            </a:r>
            <a:r>
              <a:rPr lang="en-US" sz="1600" b="1">
                <a:solidFill>
                  <a:srgbClr val="FFFFFF"/>
                </a:solidFill>
                <a:cs typeface="Segoe UI"/>
              </a:rPr>
              <a:t>. (Also read the book: </a:t>
            </a:r>
            <a:r>
              <a:rPr lang="en-US" sz="1600" b="1" i="1">
                <a:solidFill>
                  <a:srgbClr val="FFFFFF"/>
                </a:solidFill>
                <a:cs typeface="Segoe UI"/>
              </a:rPr>
              <a:t>21 Things You May Not Know About the Act</a:t>
            </a:r>
            <a:r>
              <a:rPr lang="en-US" sz="1600" b="1">
                <a:solidFill>
                  <a:srgbClr val="FFFFFF"/>
                </a:solidFill>
                <a:cs typeface="Segoe UI"/>
              </a:rPr>
              <a:t>.)</a:t>
            </a:r>
            <a:r>
              <a:rPr lang="en-US" sz="1600">
                <a:cs typeface="Segoe UI"/>
              </a:rPr>
              <a:t>​</a:t>
            </a:r>
          </a:p>
          <a:p>
            <a:r>
              <a:rPr lang="en-US" sz="1600">
                <a:latin typeface="WordVisi_MSFontService"/>
                <a:cs typeface="Segoe UI"/>
              </a:rPr>
              <a:t>​</a:t>
            </a:r>
          </a:p>
        </p:txBody>
      </p:sp>
    </p:spTree>
    <p:extLst>
      <p:ext uri="{BB962C8B-B14F-4D97-AF65-F5344CB8AC3E}">
        <p14:creationId xmlns:p14="http://schemas.microsoft.com/office/powerpoint/2010/main" val="148235686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71BC7F4-1A2C-8978-FBCB-BC88BBE021E3}"/>
              </a:ext>
            </a:extLst>
          </p:cNvPr>
          <p:cNvSpPr/>
          <p:nvPr/>
        </p:nvSpPr>
        <p:spPr>
          <a:xfrm rot="5400000">
            <a:off x="2666999" y="-2667001"/>
            <a:ext cx="6857999" cy="12192003"/>
          </a:xfrm>
          <a:prstGeom prst="rect">
            <a:avLst/>
          </a:prstGeom>
          <a:solidFill>
            <a:srgbClr val="FF7D0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2" name="Oval 11">
            <a:extLst>
              <a:ext uri="{FF2B5EF4-FFF2-40B4-BE49-F238E27FC236}">
                <a16:creationId xmlns:a16="http://schemas.microsoft.com/office/drawing/2014/main" id="{8226455F-20C7-974A-EFCA-4A5C03C8C62A}"/>
              </a:ext>
            </a:extLst>
          </p:cNvPr>
          <p:cNvSpPr/>
          <p:nvPr/>
        </p:nvSpPr>
        <p:spPr>
          <a:xfrm>
            <a:off x="8976421" y="5284536"/>
            <a:ext cx="3050909" cy="3050909"/>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7D01"/>
              </a:solidFill>
            </a:endParaRPr>
          </a:p>
        </p:txBody>
      </p:sp>
      <p:sp>
        <p:nvSpPr>
          <p:cNvPr id="2" name="Title 1">
            <a:extLst>
              <a:ext uri="{FF2B5EF4-FFF2-40B4-BE49-F238E27FC236}">
                <a16:creationId xmlns:a16="http://schemas.microsoft.com/office/drawing/2014/main" id="{D90E019E-6F8F-2C84-F327-6AA88EA850C6}"/>
              </a:ext>
            </a:extLst>
          </p:cNvPr>
          <p:cNvSpPr>
            <a:spLocks noGrp="1"/>
          </p:cNvSpPr>
          <p:nvPr>
            <p:ph type="ctrTitle"/>
          </p:nvPr>
        </p:nvSpPr>
        <p:spPr>
          <a:xfrm>
            <a:off x="495190" y="-265726"/>
            <a:ext cx="6309234" cy="2423750"/>
          </a:xfrm>
        </p:spPr>
        <p:txBody>
          <a:bodyPr/>
          <a:lstStyle/>
          <a:p>
            <a:r>
              <a:rPr lang="en-CA">
                <a:solidFill>
                  <a:srgbClr val="FFC000"/>
                </a:solidFill>
                <a:latin typeface="Impact"/>
              </a:rPr>
              <a:t>Truth</a:t>
            </a:r>
            <a:r>
              <a:rPr lang="en-CA">
                <a:solidFill>
                  <a:schemeClr val="bg1"/>
                </a:solidFill>
                <a:latin typeface="Impact"/>
              </a:rPr>
              <a:t> </a:t>
            </a:r>
            <a:r>
              <a:rPr lang="en-CA">
                <a:solidFill>
                  <a:srgbClr val="FF7D01"/>
                </a:solidFill>
                <a:latin typeface="Impact"/>
              </a:rPr>
              <a:t>and</a:t>
            </a:r>
            <a:r>
              <a:rPr lang="en-CA">
                <a:solidFill>
                  <a:schemeClr val="bg1"/>
                </a:solidFill>
                <a:latin typeface="Impact"/>
              </a:rPr>
              <a:t> Reconciliation</a:t>
            </a:r>
          </a:p>
        </p:txBody>
      </p:sp>
      <p:sp>
        <p:nvSpPr>
          <p:cNvPr id="3" name="Subtitle 2">
            <a:extLst>
              <a:ext uri="{FF2B5EF4-FFF2-40B4-BE49-F238E27FC236}">
                <a16:creationId xmlns:a16="http://schemas.microsoft.com/office/drawing/2014/main" id="{34BDB6C0-A263-8BA8-6DAE-049741168683}"/>
              </a:ext>
            </a:extLst>
          </p:cNvPr>
          <p:cNvSpPr>
            <a:spLocks noGrp="1"/>
          </p:cNvSpPr>
          <p:nvPr>
            <p:ph type="subTitle" idx="1"/>
          </p:nvPr>
        </p:nvSpPr>
        <p:spPr>
          <a:xfrm>
            <a:off x="785807" y="2158024"/>
            <a:ext cx="5728000" cy="1655762"/>
          </a:xfrm>
        </p:spPr>
        <p:txBody>
          <a:bodyPr/>
          <a:lstStyle/>
          <a:p>
            <a:r>
              <a:rPr lang="en-US" b="0" i="0">
                <a:solidFill>
                  <a:schemeClr val="bg1"/>
                </a:solidFill>
                <a:effectLst/>
                <a:latin typeface="Times New Roman" panose="02020603050405020304" pitchFamily="18" charset="0"/>
              </a:rPr>
              <a:t>A Guide to Knowing More and Doing Better</a:t>
            </a:r>
            <a:endParaRPr lang="en-CA">
              <a:solidFill>
                <a:schemeClr val="bg1"/>
              </a:solidFill>
            </a:endParaRPr>
          </a:p>
        </p:txBody>
      </p:sp>
      <p:pic>
        <p:nvPicPr>
          <p:cNvPr id="1026" name="Picture 2" descr="National Day for Truth and Reconciliation and Orange Shirt Day - HRPA">
            <a:extLst>
              <a:ext uri="{FF2B5EF4-FFF2-40B4-BE49-F238E27FC236}">
                <a16:creationId xmlns:a16="http://schemas.microsoft.com/office/drawing/2014/main" id="{39902078-FF35-DBDE-CBA4-B2A22EFD77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2940" y="113620"/>
            <a:ext cx="3117305" cy="311730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BD21C8B3-FBC1-B9A3-B835-AE38E3450FDB}"/>
              </a:ext>
            </a:extLst>
          </p:cNvPr>
          <p:cNvSpPr/>
          <p:nvPr/>
        </p:nvSpPr>
        <p:spPr>
          <a:xfrm>
            <a:off x="549780" y="2047164"/>
            <a:ext cx="6192214" cy="1108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9">
            <a:extLst>
              <a:ext uri="{FF2B5EF4-FFF2-40B4-BE49-F238E27FC236}">
                <a16:creationId xmlns:a16="http://schemas.microsoft.com/office/drawing/2014/main" id="{590464CB-2EC7-7BE5-A592-8043513ED24E}"/>
              </a:ext>
            </a:extLst>
          </p:cNvPr>
          <p:cNvSpPr/>
          <p:nvPr/>
        </p:nvSpPr>
        <p:spPr>
          <a:xfrm flipV="1">
            <a:off x="-2" y="3344543"/>
            <a:ext cx="12192002"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TextBox 4">
            <a:extLst>
              <a:ext uri="{FF2B5EF4-FFF2-40B4-BE49-F238E27FC236}">
                <a16:creationId xmlns:a16="http://schemas.microsoft.com/office/drawing/2014/main" id="{671263AD-5604-49BE-63D8-644A16253D33}"/>
              </a:ext>
            </a:extLst>
          </p:cNvPr>
          <p:cNvSpPr txBox="1"/>
          <p:nvPr/>
        </p:nvSpPr>
        <p:spPr>
          <a:xfrm>
            <a:off x="818866" y="352813"/>
            <a:ext cx="1542197"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The</a:t>
            </a:r>
            <a:endParaRPr lang="en-CA"/>
          </a:p>
        </p:txBody>
      </p:sp>
      <p:sp>
        <p:nvSpPr>
          <p:cNvPr id="8" name="TextBox 7">
            <a:extLst>
              <a:ext uri="{FF2B5EF4-FFF2-40B4-BE49-F238E27FC236}">
                <a16:creationId xmlns:a16="http://schemas.microsoft.com/office/drawing/2014/main" id="{5F2EB6BB-17A0-D90F-0022-9FD5250B518B}"/>
              </a:ext>
            </a:extLst>
          </p:cNvPr>
          <p:cNvSpPr txBox="1"/>
          <p:nvPr/>
        </p:nvSpPr>
        <p:spPr>
          <a:xfrm>
            <a:off x="3811645" y="358288"/>
            <a:ext cx="4279539"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Needed for</a:t>
            </a:r>
            <a:endParaRPr lang="en-CA"/>
          </a:p>
        </p:txBody>
      </p:sp>
      <p:sp>
        <p:nvSpPr>
          <p:cNvPr id="16" name="TextBox 15">
            <a:extLst>
              <a:ext uri="{FF2B5EF4-FFF2-40B4-BE49-F238E27FC236}">
                <a16:creationId xmlns:a16="http://schemas.microsoft.com/office/drawing/2014/main" id="{398B8B7D-6045-3A54-52FA-5E21B860B95A}"/>
              </a:ext>
            </a:extLst>
          </p:cNvPr>
          <p:cNvSpPr txBox="1"/>
          <p:nvPr/>
        </p:nvSpPr>
        <p:spPr>
          <a:xfrm>
            <a:off x="491753" y="7152968"/>
            <a:ext cx="3121016" cy="523220"/>
          </a:xfrm>
          <a:prstGeom prst="rect">
            <a:avLst/>
          </a:prstGeom>
          <a:noFill/>
        </p:spPr>
        <p:txBody>
          <a:bodyPr wrap="square" lIns="91440" tIns="45720" rIns="91440" bIns="45720" anchor="t">
            <a:spAutoFit/>
          </a:bodyPr>
          <a:lstStyle/>
          <a:p>
            <a:r>
              <a:rPr lang="en-US" sz="2800" b="1" i="0">
                <a:solidFill>
                  <a:schemeClr val="bg1"/>
                </a:solidFill>
                <a:effectLst/>
                <a:latin typeface="WordVisi_MSFontService"/>
              </a:rPr>
              <a:t>Residential Schools</a:t>
            </a:r>
            <a:endParaRPr lang="en-CA" sz="2800">
              <a:solidFill>
                <a:schemeClr val="bg1"/>
              </a:solidFill>
              <a:latin typeface="WordVisi_MSFontService"/>
              <a:ea typeface="Calibri"/>
              <a:cs typeface="Calibri"/>
            </a:endParaRPr>
          </a:p>
        </p:txBody>
      </p:sp>
      <p:sp>
        <p:nvSpPr>
          <p:cNvPr id="18" name="TextBox 17">
            <a:extLst>
              <a:ext uri="{FF2B5EF4-FFF2-40B4-BE49-F238E27FC236}">
                <a16:creationId xmlns:a16="http://schemas.microsoft.com/office/drawing/2014/main" id="{D7A868B3-922F-FF6B-E255-ECAA35DE792D}"/>
              </a:ext>
            </a:extLst>
          </p:cNvPr>
          <p:cNvSpPr txBox="1"/>
          <p:nvPr/>
        </p:nvSpPr>
        <p:spPr>
          <a:xfrm>
            <a:off x="4791024" y="7152271"/>
            <a:ext cx="2635668" cy="523220"/>
          </a:xfrm>
          <a:prstGeom prst="rect">
            <a:avLst/>
          </a:prstGeom>
          <a:noFill/>
        </p:spPr>
        <p:txBody>
          <a:bodyPr wrap="square" lIns="91440" tIns="45720" rIns="91440" bIns="45720" anchor="t">
            <a:spAutoFit/>
          </a:bodyPr>
          <a:lstStyle/>
          <a:p>
            <a:r>
              <a:rPr lang="en-US" sz="2800" b="1">
                <a:solidFill>
                  <a:schemeClr val="bg1"/>
                </a:solidFill>
                <a:latin typeface="WordVisi_MSFontService"/>
              </a:rPr>
              <a:t>Blood</a:t>
            </a:r>
            <a:r>
              <a:rPr lang="en-US" sz="2800" b="1" i="0">
                <a:solidFill>
                  <a:schemeClr val="bg1"/>
                </a:solidFill>
                <a:effectLst/>
                <a:latin typeface="WordVisi_MSFontService"/>
              </a:rPr>
              <a:t> Quantum</a:t>
            </a:r>
            <a:endParaRPr lang="en-CA" sz="2800">
              <a:solidFill>
                <a:schemeClr val="bg1"/>
              </a:solidFill>
              <a:ea typeface="Calibri"/>
              <a:cs typeface="Calibri"/>
            </a:endParaRPr>
          </a:p>
        </p:txBody>
      </p:sp>
      <p:sp>
        <p:nvSpPr>
          <p:cNvPr id="19" name="TextBox 18">
            <a:extLst>
              <a:ext uri="{FF2B5EF4-FFF2-40B4-BE49-F238E27FC236}">
                <a16:creationId xmlns:a16="http://schemas.microsoft.com/office/drawing/2014/main" id="{931A1CA5-40C1-D25F-2E69-AFF0F3605260}"/>
              </a:ext>
            </a:extLst>
          </p:cNvPr>
          <p:cNvSpPr txBox="1"/>
          <p:nvPr/>
        </p:nvSpPr>
        <p:spPr>
          <a:xfrm>
            <a:off x="496691" y="3546410"/>
            <a:ext cx="11202057" cy="200054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a:solidFill>
                  <a:srgbClr val="FF7D01"/>
                </a:solidFill>
                <a:latin typeface="Times New Roman"/>
                <a:ea typeface="Aptos"/>
                <a:cs typeface="Aptos"/>
              </a:rPr>
              <a:t>THE INDIAN </a:t>
            </a:r>
            <a:r>
              <a:rPr lang="en-US" sz="2800" b="1" err="1">
                <a:solidFill>
                  <a:srgbClr val="FF7D01"/>
                </a:solidFill>
                <a:latin typeface="Times New Roman"/>
                <a:ea typeface="Aptos"/>
                <a:cs typeface="Aptos"/>
              </a:rPr>
              <a:t>ACT</a:t>
            </a:r>
            <a:r>
              <a:rPr lang="en-US" sz="1600" b="1" err="1">
                <a:solidFill>
                  <a:schemeClr val="bg1"/>
                </a:solidFill>
                <a:latin typeface="WordVisi_MSFontService"/>
                <a:ea typeface="Aptos"/>
                <a:cs typeface="Aptos"/>
              </a:rPr>
              <a:t>:</a:t>
            </a:r>
            <a:r>
              <a:rPr lang="en-US" sz="1600" b="1" err="1">
                <a:solidFill>
                  <a:schemeClr val="bg1"/>
                </a:solidFill>
                <a:ea typeface="+mn-lt"/>
                <a:cs typeface="+mn-lt"/>
              </a:rPr>
              <a:t>“the</a:t>
            </a:r>
            <a:r>
              <a:rPr lang="en-US" sz="1600" b="1">
                <a:solidFill>
                  <a:schemeClr val="bg1"/>
                </a:solidFill>
                <a:ea typeface="+mn-lt"/>
                <a:cs typeface="+mn-lt"/>
              </a:rPr>
              <a:t> Act subsumed a number of colonial laws that aimed to eliminate First Nations culture in </a:t>
            </a:r>
            <a:r>
              <a:rPr lang="en-US" sz="1600" b="1" err="1">
                <a:solidFill>
                  <a:schemeClr val="bg1"/>
                </a:solidFill>
                <a:ea typeface="+mn-lt"/>
                <a:cs typeface="+mn-lt"/>
              </a:rPr>
              <a:t>favour</a:t>
            </a:r>
            <a:r>
              <a:rPr lang="en-US" sz="1600" b="1">
                <a:solidFill>
                  <a:schemeClr val="bg1"/>
                </a:solidFill>
                <a:ea typeface="+mn-lt"/>
                <a:cs typeface="+mn-lt"/>
              </a:rPr>
              <a:t> of assimilation into Euro-Canadian society. A new version of </a:t>
            </a:r>
            <a:r>
              <a:rPr lang="en-US" sz="1600" b="1" i="0">
                <a:solidFill>
                  <a:schemeClr val="bg1"/>
                </a:solidFill>
                <a:ea typeface="+mn-lt"/>
                <a:cs typeface="+mn-lt"/>
              </a:rPr>
              <a:t>the </a:t>
            </a:r>
            <a:r>
              <a:rPr lang="en-US" sz="1600" b="1">
                <a:solidFill>
                  <a:schemeClr val="bg1"/>
                </a:solidFill>
                <a:ea typeface="+mn-lt"/>
                <a:cs typeface="+mn-lt"/>
              </a:rPr>
              <a:t>Act was passed in 1951, and since then, has been amended several times, most significantly in 1985, with changes mainly focusing on the removal of discriminatory sections. It is an evolving, paradoxical document that has enabled trauma, human rights violations and social and cultural disruption for generations of Indigenous peoples.” – Direct quote from </a:t>
            </a:r>
            <a:r>
              <a:rPr lang="en-US" sz="1600" b="1" u="sng">
                <a:solidFill>
                  <a:schemeClr val="bg1"/>
                </a:solidFill>
                <a:ea typeface="+mn-lt"/>
                <a:cs typeface="+mn-lt"/>
                <a:hlinkClick r:id="rId3">
                  <a:extLst>
                    <a:ext uri="{A12FA001-AC4F-418D-AE19-62706E023703}">
                      <ahyp:hlinkClr xmlns:ahyp="http://schemas.microsoft.com/office/drawing/2018/hyperlinkcolor" val="tx"/>
                    </a:ext>
                  </a:extLst>
                </a:hlinkClick>
              </a:rPr>
              <a:t>The Canadian Encylcopedia</a:t>
            </a:r>
            <a:r>
              <a:rPr lang="en-US" sz="1600" b="1">
                <a:solidFill>
                  <a:schemeClr val="bg1"/>
                </a:solidFill>
                <a:ea typeface="+mn-lt"/>
                <a:cs typeface="+mn-lt"/>
              </a:rPr>
              <a:t>.</a:t>
            </a:r>
          </a:p>
          <a:p>
            <a:endParaRPr lang="en-US" sz="1600" b="1">
              <a:solidFill>
                <a:schemeClr val="bg1"/>
              </a:solidFill>
              <a:ea typeface="+mn-lt"/>
              <a:cs typeface="+mn-lt"/>
            </a:endParaRPr>
          </a:p>
          <a:p>
            <a:endParaRPr lang="en-US" sz="1600" b="1">
              <a:solidFill>
                <a:schemeClr val="bg1"/>
              </a:solidFill>
              <a:latin typeface="WordVisi_MSFontService"/>
            </a:endParaRPr>
          </a:p>
        </p:txBody>
      </p:sp>
      <p:sp>
        <p:nvSpPr>
          <p:cNvPr id="14" name="TextBox 13">
            <a:extLst>
              <a:ext uri="{FF2B5EF4-FFF2-40B4-BE49-F238E27FC236}">
                <a16:creationId xmlns:a16="http://schemas.microsoft.com/office/drawing/2014/main" id="{05E2E872-C41A-0DD4-1B83-A3A444DF55BC}"/>
              </a:ext>
            </a:extLst>
          </p:cNvPr>
          <p:cNvSpPr txBox="1"/>
          <p:nvPr/>
        </p:nvSpPr>
        <p:spPr>
          <a:xfrm>
            <a:off x="543414" y="6300561"/>
            <a:ext cx="1842406"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60's</a:t>
            </a:r>
            <a:r>
              <a:rPr lang="en-US" sz="2800" b="1">
                <a:solidFill>
                  <a:schemeClr val="bg1"/>
                </a:solidFill>
                <a:latin typeface="WordVisi_MSFontService"/>
              </a:rPr>
              <a:t> </a:t>
            </a:r>
            <a:r>
              <a:rPr lang="en-US" sz="2800" b="1">
                <a:solidFill>
                  <a:srgbClr val="FFB061"/>
                </a:solidFill>
                <a:latin typeface="WordVisi_MSFontService"/>
              </a:rPr>
              <a:t>Scoop</a:t>
            </a:r>
            <a:endParaRPr lang="en-US">
              <a:solidFill>
                <a:srgbClr val="FFB061"/>
              </a:solidFill>
            </a:endParaRPr>
          </a:p>
        </p:txBody>
      </p:sp>
      <p:sp>
        <p:nvSpPr>
          <p:cNvPr id="20" name="TextBox 19">
            <a:extLst>
              <a:ext uri="{FF2B5EF4-FFF2-40B4-BE49-F238E27FC236}">
                <a16:creationId xmlns:a16="http://schemas.microsoft.com/office/drawing/2014/main" id="{7D0CF19F-1F9E-626F-6BE1-402EEA1561DE}"/>
              </a:ext>
            </a:extLst>
          </p:cNvPr>
          <p:cNvSpPr txBox="1"/>
          <p:nvPr/>
        </p:nvSpPr>
        <p:spPr>
          <a:xfrm>
            <a:off x="9260618" y="6296575"/>
            <a:ext cx="2481378" cy="523220"/>
          </a:xfrm>
          <a:prstGeom prst="rect">
            <a:avLst/>
          </a:prstGeom>
          <a:noFill/>
        </p:spPr>
        <p:txBody>
          <a:bodyPr wrap="square" lIns="91440" tIns="45720" rIns="91440" bIns="45720" anchor="t">
            <a:spAutoFit/>
          </a:bodyPr>
          <a:lstStyle/>
          <a:p>
            <a:r>
              <a:rPr lang="en-US" sz="2800" b="1" i="0">
                <a:solidFill>
                  <a:schemeClr val="bg1"/>
                </a:solidFill>
                <a:effectLst/>
                <a:latin typeface="WordVisi_MSFontService"/>
              </a:rPr>
              <a:t>The Indian Act</a:t>
            </a:r>
            <a:endParaRPr lang="en-CA" sz="2800">
              <a:solidFill>
                <a:schemeClr val="bg1"/>
              </a:solidFill>
              <a:ea typeface="Calibri"/>
              <a:cs typeface="Calibri"/>
            </a:endParaRPr>
          </a:p>
        </p:txBody>
      </p:sp>
      <p:sp>
        <p:nvSpPr>
          <p:cNvPr id="6" name="TextBox 5">
            <a:extLst>
              <a:ext uri="{FF2B5EF4-FFF2-40B4-BE49-F238E27FC236}">
                <a16:creationId xmlns:a16="http://schemas.microsoft.com/office/drawing/2014/main" id="{9B1596D8-9C6A-1F1C-3B53-165D9352F2E3}"/>
              </a:ext>
            </a:extLst>
          </p:cNvPr>
          <p:cNvSpPr txBox="1"/>
          <p:nvPr/>
        </p:nvSpPr>
        <p:spPr>
          <a:xfrm>
            <a:off x="4597500" y="6281413"/>
            <a:ext cx="3010619"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ea typeface="Calibri"/>
                <a:cs typeface="Calibri"/>
              </a:rPr>
              <a:t>Smallpox Blankets</a:t>
            </a:r>
          </a:p>
        </p:txBody>
      </p:sp>
      <p:sp>
        <p:nvSpPr>
          <p:cNvPr id="7" name="TextBox 6">
            <a:extLst>
              <a:ext uri="{FF2B5EF4-FFF2-40B4-BE49-F238E27FC236}">
                <a16:creationId xmlns:a16="http://schemas.microsoft.com/office/drawing/2014/main" id="{4BD8E392-D706-7A54-EEC6-0F75DF7C38D2}"/>
              </a:ext>
            </a:extLst>
          </p:cNvPr>
          <p:cNvSpPr txBox="1"/>
          <p:nvPr/>
        </p:nvSpPr>
        <p:spPr>
          <a:xfrm>
            <a:off x="515255" y="3551161"/>
            <a:ext cx="3360057"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a:solidFill>
                  <a:srgbClr val="FFC000"/>
                </a:solidFill>
                <a:latin typeface="Times New Roman"/>
                <a:cs typeface="Times New Roman"/>
              </a:rPr>
              <a:t>THE INDIAN ACT</a:t>
            </a:r>
            <a:endParaRPr lang="en-US">
              <a:latin typeface="Times New Roman"/>
              <a:cs typeface="Times New Roman"/>
            </a:endParaRPr>
          </a:p>
        </p:txBody>
      </p:sp>
      <p:sp>
        <p:nvSpPr>
          <p:cNvPr id="13" name="TextBox 12">
            <a:extLst>
              <a:ext uri="{FF2B5EF4-FFF2-40B4-BE49-F238E27FC236}">
                <a16:creationId xmlns:a16="http://schemas.microsoft.com/office/drawing/2014/main" id="{B3E5ED5D-42F8-C8DB-C3B1-B8F89660FEE0}"/>
              </a:ext>
            </a:extLst>
          </p:cNvPr>
          <p:cNvSpPr txBox="1"/>
          <p:nvPr/>
        </p:nvSpPr>
        <p:spPr>
          <a:xfrm>
            <a:off x="2777066" y="5159828"/>
            <a:ext cx="8923867"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a:r>
              <a:rPr lang="en-US" sz="1600" b="1">
                <a:solidFill>
                  <a:srgbClr val="FFFFFF"/>
                </a:solidFill>
                <a:cs typeface="Segoe UI"/>
              </a:rPr>
              <a:t>If you want to know more click </a:t>
            </a:r>
            <a:r>
              <a:rPr lang="en-US" sz="1600" b="1" u="sng">
                <a:solidFill>
                  <a:srgbClr val="FFFFFF"/>
                </a:solidFill>
                <a:cs typeface="Segoe UI"/>
                <a:hlinkClick r:id="rId4">
                  <a:extLst>
                    <a:ext uri="{A12FA001-AC4F-418D-AE19-62706E023703}">
                      <ahyp:hlinkClr xmlns:ahyp="http://schemas.microsoft.com/office/drawing/2018/hyperlinkcolor" val="tx"/>
                    </a:ext>
                  </a:extLst>
                </a:hlinkClick>
              </a:rPr>
              <a:t>here</a:t>
            </a:r>
            <a:r>
              <a:rPr lang="en-US" sz="1600" b="1">
                <a:solidFill>
                  <a:srgbClr val="FFFFFF"/>
                </a:solidFill>
                <a:cs typeface="Segoe UI"/>
              </a:rPr>
              <a:t>. (Also read the book: </a:t>
            </a:r>
            <a:r>
              <a:rPr lang="en-US" sz="1600" b="1" i="1">
                <a:solidFill>
                  <a:srgbClr val="FFFFFF"/>
                </a:solidFill>
                <a:cs typeface="Segoe UI"/>
              </a:rPr>
              <a:t>21 Things You May Not Know About the Act</a:t>
            </a:r>
            <a:r>
              <a:rPr lang="en-US" sz="1600" b="1">
                <a:solidFill>
                  <a:srgbClr val="FFFFFF"/>
                </a:solidFill>
                <a:cs typeface="Segoe UI"/>
              </a:rPr>
              <a:t>.)</a:t>
            </a:r>
            <a:r>
              <a:rPr lang="en-US" sz="1600">
                <a:cs typeface="Segoe UI"/>
              </a:rPr>
              <a:t>​</a:t>
            </a:r>
          </a:p>
          <a:p>
            <a:r>
              <a:rPr lang="en-US" sz="1600">
                <a:latin typeface="WordVisi_MSFontService"/>
                <a:cs typeface="Segoe UI"/>
              </a:rPr>
              <a:t>​</a:t>
            </a:r>
          </a:p>
        </p:txBody>
      </p:sp>
      <p:sp>
        <p:nvSpPr>
          <p:cNvPr id="15" name="Oval 14">
            <a:extLst>
              <a:ext uri="{FF2B5EF4-FFF2-40B4-BE49-F238E27FC236}">
                <a16:creationId xmlns:a16="http://schemas.microsoft.com/office/drawing/2014/main" id="{8E78DB31-BAE4-1423-4353-B95D8EA4A33C}"/>
              </a:ext>
            </a:extLst>
          </p:cNvPr>
          <p:cNvSpPr/>
          <p:nvPr/>
        </p:nvSpPr>
        <p:spPr>
          <a:xfrm>
            <a:off x="-3263961" y="5284535"/>
            <a:ext cx="3050909" cy="3050909"/>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7D01"/>
              </a:solidFill>
            </a:endParaRPr>
          </a:p>
        </p:txBody>
      </p:sp>
      <p:sp>
        <p:nvSpPr>
          <p:cNvPr id="21" name="TextBox 20">
            <a:extLst>
              <a:ext uri="{FF2B5EF4-FFF2-40B4-BE49-F238E27FC236}">
                <a16:creationId xmlns:a16="http://schemas.microsoft.com/office/drawing/2014/main" id="{3F44CF10-8E85-CA92-072D-5E1DD7A169D8}"/>
              </a:ext>
            </a:extLst>
          </p:cNvPr>
          <p:cNvSpPr txBox="1"/>
          <p:nvPr/>
        </p:nvSpPr>
        <p:spPr>
          <a:xfrm>
            <a:off x="8651915" y="7144053"/>
            <a:ext cx="3053752" cy="537597"/>
          </a:xfrm>
          <a:prstGeom prst="rect">
            <a:avLst/>
          </a:prstGeom>
          <a:noFill/>
        </p:spPr>
        <p:txBody>
          <a:bodyPr wrap="square" lIns="91440" tIns="45720" rIns="91440" bIns="45720" anchor="t">
            <a:spAutoFit/>
          </a:bodyPr>
          <a:lstStyle/>
          <a:p>
            <a:r>
              <a:rPr lang="en-US" sz="2800" b="1">
                <a:solidFill>
                  <a:srgbClr val="FFB061"/>
                </a:solidFill>
                <a:ea typeface="+mn-lt"/>
                <a:cs typeface="+mn-lt"/>
              </a:rPr>
              <a:t>Incarceration Rates</a:t>
            </a:r>
            <a:endParaRPr lang="en-US">
              <a:ea typeface="+mn-lt"/>
              <a:cs typeface="+mn-lt"/>
            </a:endParaRPr>
          </a:p>
        </p:txBody>
      </p:sp>
    </p:spTree>
    <p:extLst>
      <p:ext uri="{BB962C8B-B14F-4D97-AF65-F5344CB8AC3E}">
        <p14:creationId xmlns:p14="http://schemas.microsoft.com/office/powerpoint/2010/main" val="259201538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71BC7F4-1A2C-8978-FBCB-BC88BBE021E3}"/>
              </a:ext>
            </a:extLst>
          </p:cNvPr>
          <p:cNvSpPr/>
          <p:nvPr/>
        </p:nvSpPr>
        <p:spPr>
          <a:xfrm rot="5400000">
            <a:off x="2666999" y="-2667001"/>
            <a:ext cx="6857999" cy="12192003"/>
          </a:xfrm>
          <a:prstGeom prst="rect">
            <a:avLst/>
          </a:prstGeom>
          <a:solidFill>
            <a:srgbClr val="FF7D0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 name="Oval 14">
            <a:extLst>
              <a:ext uri="{FF2B5EF4-FFF2-40B4-BE49-F238E27FC236}">
                <a16:creationId xmlns:a16="http://schemas.microsoft.com/office/drawing/2014/main" id="{8E78DB31-BAE4-1423-4353-B95D8EA4A33C}"/>
              </a:ext>
            </a:extLst>
          </p:cNvPr>
          <p:cNvSpPr/>
          <p:nvPr/>
        </p:nvSpPr>
        <p:spPr>
          <a:xfrm>
            <a:off x="-60978" y="5284535"/>
            <a:ext cx="3050909" cy="3050909"/>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7D01"/>
              </a:solidFill>
            </a:endParaRPr>
          </a:p>
        </p:txBody>
      </p:sp>
      <p:sp>
        <p:nvSpPr>
          <p:cNvPr id="12" name="Oval 11">
            <a:extLst>
              <a:ext uri="{FF2B5EF4-FFF2-40B4-BE49-F238E27FC236}">
                <a16:creationId xmlns:a16="http://schemas.microsoft.com/office/drawing/2014/main" id="{8226455F-20C7-974A-EFCA-4A5C03C8C62A}"/>
              </a:ext>
            </a:extLst>
          </p:cNvPr>
          <p:cNvSpPr/>
          <p:nvPr/>
        </p:nvSpPr>
        <p:spPr>
          <a:xfrm>
            <a:off x="12465489" y="5284536"/>
            <a:ext cx="3050909" cy="3050909"/>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7D01"/>
              </a:solidFill>
            </a:endParaRPr>
          </a:p>
        </p:txBody>
      </p:sp>
      <p:sp>
        <p:nvSpPr>
          <p:cNvPr id="2" name="Title 1">
            <a:extLst>
              <a:ext uri="{FF2B5EF4-FFF2-40B4-BE49-F238E27FC236}">
                <a16:creationId xmlns:a16="http://schemas.microsoft.com/office/drawing/2014/main" id="{D90E019E-6F8F-2C84-F327-6AA88EA850C6}"/>
              </a:ext>
            </a:extLst>
          </p:cNvPr>
          <p:cNvSpPr>
            <a:spLocks noGrp="1"/>
          </p:cNvSpPr>
          <p:nvPr>
            <p:ph type="ctrTitle"/>
          </p:nvPr>
        </p:nvSpPr>
        <p:spPr>
          <a:xfrm>
            <a:off x="495190" y="-265726"/>
            <a:ext cx="6309234" cy="2423750"/>
          </a:xfrm>
        </p:spPr>
        <p:txBody>
          <a:bodyPr/>
          <a:lstStyle/>
          <a:p>
            <a:r>
              <a:rPr lang="en-CA">
                <a:solidFill>
                  <a:srgbClr val="FFC000"/>
                </a:solidFill>
                <a:latin typeface="Impact"/>
              </a:rPr>
              <a:t>Truth</a:t>
            </a:r>
            <a:r>
              <a:rPr lang="en-CA">
                <a:solidFill>
                  <a:schemeClr val="bg1"/>
                </a:solidFill>
                <a:latin typeface="Impact"/>
              </a:rPr>
              <a:t> </a:t>
            </a:r>
            <a:r>
              <a:rPr lang="en-CA">
                <a:solidFill>
                  <a:srgbClr val="FF7D01"/>
                </a:solidFill>
                <a:latin typeface="Impact"/>
              </a:rPr>
              <a:t>and</a:t>
            </a:r>
            <a:r>
              <a:rPr lang="en-CA">
                <a:solidFill>
                  <a:schemeClr val="bg1"/>
                </a:solidFill>
                <a:latin typeface="Impact"/>
              </a:rPr>
              <a:t> Reconciliation</a:t>
            </a:r>
          </a:p>
        </p:txBody>
      </p:sp>
      <p:sp>
        <p:nvSpPr>
          <p:cNvPr id="3" name="Subtitle 2">
            <a:extLst>
              <a:ext uri="{FF2B5EF4-FFF2-40B4-BE49-F238E27FC236}">
                <a16:creationId xmlns:a16="http://schemas.microsoft.com/office/drawing/2014/main" id="{34BDB6C0-A263-8BA8-6DAE-049741168683}"/>
              </a:ext>
            </a:extLst>
          </p:cNvPr>
          <p:cNvSpPr>
            <a:spLocks noGrp="1"/>
          </p:cNvSpPr>
          <p:nvPr>
            <p:ph type="subTitle" idx="1"/>
          </p:nvPr>
        </p:nvSpPr>
        <p:spPr>
          <a:xfrm>
            <a:off x="785807" y="2158024"/>
            <a:ext cx="5728000" cy="1655762"/>
          </a:xfrm>
        </p:spPr>
        <p:txBody>
          <a:bodyPr/>
          <a:lstStyle/>
          <a:p>
            <a:r>
              <a:rPr lang="en-US" b="0" i="0">
                <a:solidFill>
                  <a:schemeClr val="bg1"/>
                </a:solidFill>
                <a:effectLst/>
                <a:latin typeface="Times New Roman" panose="02020603050405020304" pitchFamily="18" charset="0"/>
              </a:rPr>
              <a:t>A Guide to Knowing More and Doing Better</a:t>
            </a:r>
            <a:endParaRPr lang="en-CA">
              <a:solidFill>
                <a:schemeClr val="bg1"/>
              </a:solidFill>
            </a:endParaRPr>
          </a:p>
        </p:txBody>
      </p:sp>
      <p:pic>
        <p:nvPicPr>
          <p:cNvPr id="1026" name="Picture 2" descr="National Day for Truth and Reconciliation and Orange Shirt Day - HRPA">
            <a:extLst>
              <a:ext uri="{FF2B5EF4-FFF2-40B4-BE49-F238E27FC236}">
                <a16:creationId xmlns:a16="http://schemas.microsoft.com/office/drawing/2014/main" id="{39902078-FF35-DBDE-CBA4-B2A22EFD77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2940" y="113620"/>
            <a:ext cx="3117305" cy="311730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BD21C8B3-FBC1-B9A3-B835-AE38E3450FDB}"/>
              </a:ext>
            </a:extLst>
          </p:cNvPr>
          <p:cNvSpPr/>
          <p:nvPr/>
        </p:nvSpPr>
        <p:spPr>
          <a:xfrm>
            <a:off x="549780" y="2047164"/>
            <a:ext cx="6192214" cy="1108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9">
            <a:extLst>
              <a:ext uri="{FF2B5EF4-FFF2-40B4-BE49-F238E27FC236}">
                <a16:creationId xmlns:a16="http://schemas.microsoft.com/office/drawing/2014/main" id="{590464CB-2EC7-7BE5-A592-8043513ED24E}"/>
              </a:ext>
            </a:extLst>
          </p:cNvPr>
          <p:cNvSpPr/>
          <p:nvPr/>
        </p:nvSpPr>
        <p:spPr>
          <a:xfrm flipV="1">
            <a:off x="-2" y="3344543"/>
            <a:ext cx="12192002"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TextBox 4">
            <a:extLst>
              <a:ext uri="{FF2B5EF4-FFF2-40B4-BE49-F238E27FC236}">
                <a16:creationId xmlns:a16="http://schemas.microsoft.com/office/drawing/2014/main" id="{671263AD-5604-49BE-63D8-644A16253D33}"/>
              </a:ext>
            </a:extLst>
          </p:cNvPr>
          <p:cNvSpPr txBox="1"/>
          <p:nvPr/>
        </p:nvSpPr>
        <p:spPr>
          <a:xfrm>
            <a:off x="818866" y="352813"/>
            <a:ext cx="1542197"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The</a:t>
            </a:r>
            <a:endParaRPr lang="en-CA"/>
          </a:p>
        </p:txBody>
      </p:sp>
      <p:sp>
        <p:nvSpPr>
          <p:cNvPr id="8" name="TextBox 7">
            <a:extLst>
              <a:ext uri="{FF2B5EF4-FFF2-40B4-BE49-F238E27FC236}">
                <a16:creationId xmlns:a16="http://schemas.microsoft.com/office/drawing/2014/main" id="{5F2EB6BB-17A0-D90F-0022-9FD5250B518B}"/>
              </a:ext>
            </a:extLst>
          </p:cNvPr>
          <p:cNvSpPr txBox="1"/>
          <p:nvPr/>
        </p:nvSpPr>
        <p:spPr>
          <a:xfrm>
            <a:off x="3811645" y="358288"/>
            <a:ext cx="4279539"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Needed for</a:t>
            </a:r>
            <a:endParaRPr lang="en-CA"/>
          </a:p>
        </p:txBody>
      </p:sp>
      <p:sp>
        <p:nvSpPr>
          <p:cNvPr id="16" name="TextBox 15">
            <a:extLst>
              <a:ext uri="{FF2B5EF4-FFF2-40B4-BE49-F238E27FC236}">
                <a16:creationId xmlns:a16="http://schemas.microsoft.com/office/drawing/2014/main" id="{398B8B7D-6045-3A54-52FA-5E21B860B95A}"/>
              </a:ext>
            </a:extLst>
          </p:cNvPr>
          <p:cNvSpPr txBox="1"/>
          <p:nvPr/>
        </p:nvSpPr>
        <p:spPr>
          <a:xfrm>
            <a:off x="491753" y="7152968"/>
            <a:ext cx="3121016" cy="523220"/>
          </a:xfrm>
          <a:prstGeom prst="rect">
            <a:avLst/>
          </a:prstGeom>
          <a:noFill/>
        </p:spPr>
        <p:txBody>
          <a:bodyPr wrap="square" lIns="91440" tIns="45720" rIns="91440" bIns="45720" anchor="t">
            <a:spAutoFit/>
          </a:bodyPr>
          <a:lstStyle/>
          <a:p>
            <a:r>
              <a:rPr lang="en-US" sz="2800" b="1">
                <a:solidFill>
                  <a:schemeClr val="bg1"/>
                </a:solidFill>
                <a:latin typeface="WordVisi_MSFontService"/>
              </a:rPr>
              <a:t>Suicide Rates</a:t>
            </a:r>
            <a:endParaRPr lang="en-US">
              <a:solidFill>
                <a:schemeClr val="bg1"/>
              </a:solidFill>
            </a:endParaRPr>
          </a:p>
        </p:txBody>
      </p:sp>
      <p:sp>
        <p:nvSpPr>
          <p:cNvPr id="18" name="TextBox 17">
            <a:extLst>
              <a:ext uri="{FF2B5EF4-FFF2-40B4-BE49-F238E27FC236}">
                <a16:creationId xmlns:a16="http://schemas.microsoft.com/office/drawing/2014/main" id="{D7A868B3-922F-FF6B-E255-ECAA35DE792D}"/>
              </a:ext>
            </a:extLst>
          </p:cNvPr>
          <p:cNvSpPr txBox="1"/>
          <p:nvPr/>
        </p:nvSpPr>
        <p:spPr>
          <a:xfrm>
            <a:off x="4791024" y="7152271"/>
            <a:ext cx="2635668" cy="523220"/>
          </a:xfrm>
          <a:prstGeom prst="rect">
            <a:avLst/>
          </a:prstGeom>
          <a:noFill/>
        </p:spPr>
        <p:txBody>
          <a:bodyPr wrap="square" lIns="91440" tIns="45720" rIns="91440" bIns="45720" anchor="t">
            <a:spAutoFit/>
          </a:bodyPr>
          <a:lstStyle/>
          <a:p>
            <a:r>
              <a:rPr lang="en-US" sz="2800" b="1">
                <a:solidFill>
                  <a:schemeClr val="bg1"/>
                </a:solidFill>
                <a:latin typeface="WordVisi_MSFontService"/>
              </a:rPr>
              <a:t>Blood</a:t>
            </a:r>
            <a:r>
              <a:rPr lang="en-US" sz="2800" b="1" i="0">
                <a:solidFill>
                  <a:schemeClr val="bg1"/>
                </a:solidFill>
                <a:effectLst/>
                <a:latin typeface="WordVisi_MSFontService"/>
              </a:rPr>
              <a:t> Quantum</a:t>
            </a:r>
            <a:endParaRPr lang="en-CA" sz="2800">
              <a:solidFill>
                <a:schemeClr val="bg1"/>
              </a:solidFill>
              <a:ea typeface="Calibri"/>
              <a:cs typeface="Calibri"/>
            </a:endParaRPr>
          </a:p>
        </p:txBody>
      </p:sp>
      <p:sp>
        <p:nvSpPr>
          <p:cNvPr id="19" name="TextBox 18">
            <a:extLst>
              <a:ext uri="{FF2B5EF4-FFF2-40B4-BE49-F238E27FC236}">
                <a16:creationId xmlns:a16="http://schemas.microsoft.com/office/drawing/2014/main" id="{931A1CA5-40C1-D25F-2E69-AFF0F3605260}"/>
              </a:ext>
            </a:extLst>
          </p:cNvPr>
          <p:cNvSpPr txBox="1"/>
          <p:nvPr/>
        </p:nvSpPr>
        <p:spPr>
          <a:xfrm>
            <a:off x="496691" y="3546410"/>
            <a:ext cx="11202057" cy="32316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a:solidFill>
                  <a:srgbClr val="FFC000"/>
                </a:solidFill>
                <a:latin typeface="Times New Roman"/>
                <a:ea typeface="Aptos"/>
                <a:cs typeface="Aptos"/>
              </a:rPr>
              <a:t>60'S SCOOP</a:t>
            </a:r>
            <a:r>
              <a:rPr lang="en-US" sz="1600" b="1">
                <a:solidFill>
                  <a:schemeClr val="bg1"/>
                </a:solidFill>
                <a:latin typeface="WordVisi_MSFontService"/>
                <a:ea typeface="Aptos"/>
                <a:cs typeface="Aptos"/>
              </a:rPr>
              <a:t>:</a:t>
            </a:r>
            <a:r>
              <a:rPr lang="en-US" sz="1600" b="1">
                <a:solidFill>
                  <a:schemeClr val="bg1"/>
                </a:solidFill>
                <a:latin typeface="WordVisi_MSFontService"/>
                <a:ea typeface="+mn-lt"/>
                <a:cs typeface="+mn-lt"/>
              </a:rPr>
              <a:t> </a:t>
            </a:r>
            <a:r>
              <a:rPr lang="en-US" sz="1600" b="1">
                <a:solidFill>
                  <a:schemeClr val="bg1"/>
                </a:solidFill>
                <a:ea typeface="+mn-lt"/>
                <a:cs typeface="+mn-lt"/>
              </a:rPr>
              <a:t>the mass removal of Indigenous children from their families and into the welfare system. It was </a:t>
            </a:r>
            <a:r>
              <a:rPr lang="en-US" sz="1600" b="1" err="1">
                <a:solidFill>
                  <a:schemeClr val="bg1"/>
                </a:solidFill>
                <a:ea typeface="+mn-lt"/>
                <a:cs typeface="+mn-lt"/>
              </a:rPr>
              <a:t>prominient</a:t>
            </a:r>
            <a:r>
              <a:rPr lang="en-US" sz="1600" b="1">
                <a:solidFill>
                  <a:schemeClr val="bg1"/>
                </a:solidFill>
                <a:ea typeface="+mn-lt"/>
                <a:cs typeface="+mn-lt"/>
              </a:rPr>
              <a:t> during 1960’s to the 1980s, where indigenous parent were deemed unfit for their children and were forcibly removed – once again with the help of </a:t>
            </a:r>
            <a:r>
              <a:rPr lang="en-US" sz="1600" b="1" i="0">
                <a:solidFill>
                  <a:schemeClr val="bg1"/>
                </a:solidFill>
                <a:ea typeface="+mn-lt"/>
                <a:cs typeface="+mn-lt"/>
              </a:rPr>
              <a:t>the </a:t>
            </a:r>
            <a:r>
              <a:rPr lang="en-US" sz="1600" b="1">
                <a:solidFill>
                  <a:schemeClr val="bg1"/>
                </a:solidFill>
                <a:ea typeface="+mn-lt"/>
                <a:cs typeface="+mn-lt"/>
              </a:rPr>
              <a:t>RCMP – and placed into white households. Almost all newborn children were stolen from their mother’s care and placed into state care. Though, residential schools existed prior to this, the “Scoop” was a permanent method of removing the child from their culture, to be assimilated quicker. It goes without saying, that by removing almost all children from their cultural and familial ties, Indigenous culture declined drastically, and many Indigenous peoples are still disconnected from their original families.</a:t>
            </a:r>
          </a:p>
          <a:p>
            <a:endParaRPr lang="en-US" sz="1600" b="1">
              <a:solidFill>
                <a:schemeClr val="bg1"/>
              </a:solidFill>
              <a:ea typeface="+mn-lt"/>
              <a:cs typeface="+mn-lt"/>
            </a:endParaRPr>
          </a:p>
          <a:p>
            <a:pPr algn="r"/>
            <a:r>
              <a:rPr lang="en-US" sz="1600" b="1">
                <a:solidFill>
                  <a:schemeClr val="bg1"/>
                </a:solidFill>
                <a:ea typeface="+mn-lt"/>
                <a:cs typeface="+mn-lt"/>
              </a:rPr>
              <a:t>To learn more about the 60’s Scoop click </a:t>
            </a:r>
            <a:r>
              <a:rPr lang="en-US" sz="1600" b="1" u="sng">
                <a:solidFill>
                  <a:schemeClr val="bg1"/>
                </a:solidFill>
                <a:ea typeface="+mn-lt"/>
                <a:cs typeface="+mn-lt"/>
                <a:hlinkClick r:id="rId3">
                  <a:extLst>
                    <a:ext uri="{A12FA001-AC4F-418D-AE19-62706E023703}">
                      <ahyp:hlinkClr xmlns:ahyp="http://schemas.microsoft.com/office/drawing/2018/hyperlinkcolor" val="tx"/>
                    </a:ext>
                  </a:extLst>
                </a:hlinkClick>
              </a:rPr>
              <a:t>here</a:t>
            </a:r>
            <a:r>
              <a:rPr lang="en-US" sz="1600" b="1">
                <a:solidFill>
                  <a:schemeClr val="bg1"/>
                </a:solidFill>
                <a:ea typeface="+mn-lt"/>
                <a:cs typeface="+mn-lt"/>
              </a:rPr>
              <a:t>.</a:t>
            </a:r>
          </a:p>
          <a:p>
            <a:endParaRPr lang="en-US" sz="1600" b="1">
              <a:solidFill>
                <a:schemeClr val="bg1"/>
              </a:solidFill>
              <a:latin typeface="WordVisi_MSFontService"/>
              <a:ea typeface="Calibri"/>
              <a:cs typeface="Calibri"/>
            </a:endParaRPr>
          </a:p>
          <a:p>
            <a:endParaRPr lang="en-US" sz="1600" b="1">
              <a:solidFill>
                <a:schemeClr val="bg1"/>
              </a:solidFill>
              <a:latin typeface="Calibri"/>
              <a:ea typeface="+mn-lt"/>
              <a:cs typeface="+mn-lt"/>
            </a:endParaRPr>
          </a:p>
          <a:p>
            <a:endParaRPr lang="en-US" sz="1600" b="1">
              <a:solidFill>
                <a:schemeClr val="bg1"/>
              </a:solidFill>
              <a:latin typeface="WordVisi_MSFontService"/>
            </a:endParaRPr>
          </a:p>
        </p:txBody>
      </p:sp>
      <p:sp>
        <p:nvSpPr>
          <p:cNvPr id="14" name="TextBox 13">
            <a:extLst>
              <a:ext uri="{FF2B5EF4-FFF2-40B4-BE49-F238E27FC236}">
                <a16:creationId xmlns:a16="http://schemas.microsoft.com/office/drawing/2014/main" id="{05E2E872-C41A-0DD4-1B83-A3A444DF55BC}"/>
              </a:ext>
            </a:extLst>
          </p:cNvPr>
          <p:cNvSpPr txBox="1"/>
          <p:nvPr/>
        </p:nvSpPr>
        <p:spPr>
          <a:xfrm>
            <a:off x="543414" y="6300561"/>
            <a:ext cx="1842406" cy="523220"/>
          </a:xfrm>
          <a:prstGeom prst="rect">
            <a:avLst/>
          </a:prstGeom>
          <a:noFill/>
        </p:spPr>
        <p:txBody>
          <a:bodyPr wrap="square" lIns="91440" tIns="45720" rIns="91440" bIns="45720" anchor="t">
            <a:spAutoFit/>
          </a:bodyPr>
          <a:lstStyle/>
          <a:p>
            <a:r>
              <a:rPr lang="en-US" sz="2800" b="1">
                <a:solidFill>
                  <a:schemeClr val="bg1"/>
                </a:solidFill>
                <a:latin typeface="WordVisi_MSFontService"/>
              </a:rPr>
              <a:t>60's Scoop</a:t>
            </a:r>
            <a:endParaRPr lang="en-US">
              <a:solidFill>
                <a:schemeClr val="bg1"/>
              </a:solidFill>
            </a:endParaRPr>
          </a:p>
        </p:txBody>
      </p:sp>
      <p:sp>
        <p:nvSpPr>
          <p:cNvPr id="20" name="TextBox 19">
            <a:extLst>
              <a:ext uri="{FF2B5EF4-FFF2-40B4-BE49-F238E27FC236}">
                <a16:creationId xmlns:a16="http://schemas.microsoft.com/office/drawing/2014/main" id="{7D0CF19F-1F9E-626F-6BE1-402EEA1561DE}"/>
              </a:ext>
            </a:extLst>
          </p:cNvPr>
          <p:cNvSpPr txBox="1"/>
          <p:nvPr/>
        </p:nvSpPr>
        <p:spPr>
          <a:xfrm>
            <a:off x="9217486" y="7159216"/>
            <a:ext cx="2481378" cy="523220"/>
          </a:xfrm>
          <a:prstGeom prst="rect">
            <a:avLst/>
          </a:prstGeom>
          <a:noFill/>
        </p:spPr>
        <p:txBody>
          <a:bodyPr wrap="square" lIns="91440" tIns="45720" rIns="91440" bIns="45720" anchor="t">
            <a:spAutoFit/>
          </a:bodyPr>
          <a:lstStyle/>
          <a:p>
            <a:r>
              <a:rPr lang="en-US" sz="2800" b="1" i="0">
                <a:solidFill>
                  <a:schemeClr val="bg1"/>
                </a:solidFill>
                <a:effectLst/>
                <a:latin typeface="WordVisi_MSFontService"/>
              </a:rPr>
              <a:t>The Indian Act</a:t>
            </a:r>
            <a:endParaRPr lang="en-CA" sz="2800">
              <a:solidFill>
                <a:schemeClr val="bg1"/>
              </a:solidFill>
              <a:ea typeface="Calibri"/>
              <a:cs typeface="Calibri"/>
            </a:endParaRPr>
          </a:p>
        </p:txBody>
      </p:sp>
      <p:sp>
        <p:nvSpPr>
          <p:cNvPr id="6" name="TextBox 5">
            <a:extLst>
              <a:ext uri="{FF2B5EF4-FFF2-40B4-BE49-F238E27FC236}">
                <a16:creationId xmlns:a16="http://schemas.microsoft.com/office/drawing/2014/main" id="{9B1596D8-9C6A-1F1C-3B53-165D9352F2E3}"/>
              </a:ext>
            </a:extLst>
          </p:cNvPr>
          <p:cNvSpPr txBox="1"/>
          <p:nvPr/>
        </p:nvSpPr>
        <p:spPr>
          <a:xfrm>
            <a:off x="4597500" y="6281413"/>
            <a:ext cx="3010619"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ea typeface="Calibri"/>
                <a:cs typeface="Calibri"/>
              </a:rPr>
              <a:t>Smallpox Blankets</a:t>
            </a:r>
          </a:p>
        </p:txBody>
      </p:sp>
      <p:sp>
        <p:nvSpPr>
          <p:cNvPr id="23" name="TextBox 22">
            <a:extLst>
              <a:ext uri="{FF2B5EF4-FFF2-40B4-BE49-F238E27FC236}">
                <a16:creationId xmlns:a16="http://schemas.microsoft.com/office/drawing/2014/main" id="{6707B373-FBE2-0C47-6A31-FF2B5C2DF4B2}"/>
              </a:ext>
            </a:extLst>
          </p:cNvPr>
          <p:cNvSpPr txBox="1"/>
          <p:nvPr/>
        </p:nvSpPr>
        <p:spPr>
          <a:xfrm>
            <a:off x="8651915" y="6295789"/>
            <a:ext cx="3053752" cy="537597"/>
          </a:xfrm>
          <a:prstGeom prst="rect">
            <a:avLst/>
          </a:prstGeom>
          <a:noFill/>
        </p:spPr>
        <p:txBody>
          <a:bodyPr wrap="square" lIns="91440" tIns="45720" rIns="91440" bIns="45720" anchor="t">
            <a:spAutoFit/>
          </a:bodyPr>
          <a:lstStyle/>
          <a:p>
            <a:r>
              <a:rPr lang="en-US" sz="2800" b="1">
                <a:solidFill>
                  <a:srgbClr val="FFB061"/>
                </a:solidFill>
                <a:ea typeface="+mn-lt"/>
                <a:cs typeface="+mn-lt"/>
              </a:rPr>
              <a:t>Incarceration Rates</a:t>
            </a:r>
            <a:endParaRPr lang="en-US">
              <a:ea typeface="+mn-lt"/>
              <a:cs typeface="+mn-lt"/>
            </a:endParaRPr>
          </a:p>
        </p:txBody>
      </p:sp>
    </p:spTree>
    <p:extLst>
      <p:ext uri="{BB962C8B-B14F-4D97-AF65-F5344CB8AC3E}">
        <p14:creationId xmlns:p14="http://schemas.microsoft.com/office/powerpoint/2010/main" val="43394615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71BC7F4-1A2C-8978-FBCB-BC88BBE021E3}"/>
              </a:ext>
            </a:extLst>
          </p:cNvPr>
          <p:cNvSpPr/>
          <p:nvPr/>
        </p:nvSpPr>
        <p:spPr>
          <a:xfrm rot="5400000">
            <a:off x="2666999" y="-2667001"/>
            <a:ext cx="6857999" cy="12192003"/>
          </a:xfrm>
          <a:prstGeom prst="rect">
            <a:avLst/>
          </a:prstGeom>
          <a:solidFill>
            <a:srgbClr val="FF7D0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 name="Oval 14">
            <a:extLst>
              <a:ext uri="{FF2B5EF4-FFF2-40B4-BE49-F238E27FC236}">
                <a16:creationId xmlns:a16="http://schemas.microsoft.com/office/drawing/2014/main" id="{8E78DB31-BAE4-1423-4353-B95D8EA4A33C}"/>
              </a:ext>
            </a:extLst>
          </p:cNvPr>
          <p:cNvSpPr/>
          <p:nvPr/>
        </p:nvSpPr>
        <p:spPr>
          <a:xfrm>
            <a:off x="4498926" y="5345011"/>
            <a:ext cx="3050909" cy="3050909"/>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solidFill>
                <a:srgbClr val="FF7D01"/>
              </a:solidFill>
            </a:endParaRPr>
          </a:p>
        </p:txBody>
      </p:sp>
      <p:sp>
        <p:nvSpPr>
          <p:cNvPr id="2" name="Title 1">
            <a:extLst>
              <a:ext uri="{FF2B5EF4-FFF2-40B4-BE49-F238E27FC236}">
                <a16:creationId xmlns:a16="http://schemas.microsoft.com/office/drawing/2014/main" id="{D90E019E-6F8F-2C84-F327-6AA88EA850C6}"/>
              </a:ext>
            </a:extLst>
          </p:cNvPr>
          <p:cNvSpPr>
            <a:spLocks noGrp="1"/>
          </p:cNvSpPr>
          <p:nvPr>
            <p:ph type="ctrTitle"/>
          </p:nvPr>
        </p:nvSpPr>
        <p:spPr>
          <a:xfrm>
            <a:off x="495190" y="-265726"/>
            <a:ext cx="6309234" cy="2423750"/>
          </a:xfrm>
        </p:spPr>
        <p:txBody>
          <a:bodyPr/>
          <a:lstStyle/>
          <a:p>
            <a:r>
              <a:rPr lang="en-CA">
                <a:solidFill>
                  <a:srgbClr val="FFC000"/>
                </a:solidFill>
                <a:latin typeface="Impact"/>
              </a:rPr>
              <a:t>Truth</a:t>
            </a:r>
            <a:r>
              <a:rPr lang="en-CA">
                <a:solidFill>
                  <a:schemeClr val="bg1"/>
                </a:solidFill>
                <a:latin typeface="Impact"/>
              </a:rPr>
              <a:t> </a:t>
            </a:r>
            <a:r>
              <a:rPr lang="en-CA">
                <a:solidFill>
                  <a:srgbClr val="FF7D01"/>
                </a:solidFill>
                <a:latin typeface="Impact"/>
              </a:rPr>
              <a:t>and</a:t>
            </a:r>
            <a:r>
              <a:rPr lang="en-CA">
                <a:solidFill>
                  <a:schemeClr val="bg1"/>
                </a:solidFill>
                <a:latin typeface="Impact"/>
              </a:rPr>
              <a:t> Reconciliation</a:t>
            </a:r>
          </a:p>
        </p:txBody>
      </p:sp>
      <p:sp>
        <p:nvSpPr>
          <p:cNvPr id="3" name="Subtitle 2">
            <a:extLst>
              <a:ext uri="{FF2B5EF4-FFF2-40B4-BE49-F238E27FC236}">
                <a16:creationId xmlns:a16="http://schemas.microsoft.com/office/drawing/2014/main" id="{34BDB6C0-A263-8BA8-6DAE-049741168683}"/>
              </a:ext>
            </a:extLst>
          </p:cNvPr>
          <p:cNvSpPr>
            <a:spLocks noGrp="1"/>
          </p:cNvSpPr>
          <p:nvPr>
            <p:ph type="subTitle" idx="1"/>
          </p:nvPr>
        </p:nvSpPr>
        <p:spPr>
          <a:xfrm>
            <a:off x="785807" y="2158024"/>
            <a:ext cx="5728000" cy="1655762"/>
          </a:xfrm>
        </p:spPr>
        <p:txBody>
          <a:bodyPr/>
          <a:lstStyle/>
          <a:p>
            <a:r>
              <a:rPr lang="en-US" b="0" i="0">
                <a:solidFill>
                  <a:schemeClr val="bg1"/>
                </a:solidFill>
                <a:effectLst/>
                <a:latin typeface="Times New Roman" panose="02020603050405020304" pitchFamily="18" charset="0"/>
              </a:rPr>
              <a:t>A Guide to Knowing More and Doing Better</a:t>
            </a:r>
            <a:endParaRPr lang="en-CA">
              <a:solidFill>
                <a:schemeClr val="bg1"/>
              </a:solidFill>
            </a:endParaRPr>
          </a:p>
        </p:txBody>
      </p:sp>
      <p:pic>
        <p:nvPicPr>
          <p:cNvPr id="1026" name="Picture 2" descr="National Day for Truth and Reconciliation and Orange Shirt Day - HRPA">
            <a:extLst>
              <a:ext uri="{FF2B5EF4-FFF2-40B4-BE49-F238E27FC236}">
                <a16:creationId xmlns:a16="http://schemas.microsoft.com/office/drawing/2014/main" id="{39902078-FF35-DBDE-CBA4-B2A22EFD77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82940" y="113620"/>
            <a:ext cx="3117305" cy="311730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BD21C8B3-FBC1-B9A3-B835-AE38E3450FDB}"/>
              </a:ext>
            </a:extLst>
          </p:cNvPr>
          <p:cNvSpPr/>
          <p:nvPr/>
        </p:nvSpPr>
        <p:spPr>
          <a:xfrm>
            <a:off x="549780" y="2047164"/>
            <a:ext cx="6192214" cy="11086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Rectangle 9">
            <a:extLst>
              <a:ext uri="{FF2B5EF4-FFF2-40B4-BE49-F238E27FC236}">
                <a16:creationId xmlns:a16="http://schemas.microsoft.com/office/drawing/2014/main" id="{590464CB-2EC7-7BE5-A592-8043513ED24E}"/>
              </a:ext>
            </a:extLst>
          </p:cNvPr>
          <p:cNvSpPr/>
          <p:nvPr/>
        </p:nvSpPr>
        <p:spPr>
          <a:xfrm flipV="1">
            <a:off x="-2" y="3344543"/>
            <a:ext cx="12192002" cy="4571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 name="TextBox 4">
            <a:extLst>
              <a:ext uri="{FF2B5EF4-FFF2-40B4-BE49-F238E27FC236}">
                <a16:creationId xmlns:a16="http://schemas.microsoft.com/office/drawing/2014/main" id="{671263AD-5604-49BE-63D8-644A16253D33}"/>
              </a:ext>
            </a:extLst>
          </p:cNvPr>
          <p:cNvSpPr txBox="1"/>
          <p:nvPr/>
        </p:nvSpPr>
        <p:spPr>
          <a:xfrm>
            <a:off x="818866" y="352813"/>
            <a:ext cx="1542197"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The</a:t>
            </a:r>
            <a:endParaRPr lang="en-CA"/>
          </a:p>
        </p:txBody>
      </p:sp>
      <p:sp>
        <p:nvSpPr>
          <p:cNvPr id="19" name="TextBox 18">
            <a:extLst>
              <a:ext uri="{FF2B5EF4-FFF2-40B4-BE49-F238E27FC236}">
                <a16:creationId xmlns:a16="http://schemas.microsoft.com/office/drawing/2014/main" id="{931A1CA5-40C1-D25F-2E69-AFF0F3605260}"/>
              </a:ext>
            </a:extLst>
          </p:cNvPr>
          <p:cNvSpPr txBox="1"/>
          <p:nvPr/>
        </p:nvSpPr>
        <p:spPr>
          <a:xfrm>
            <a:off x="496691" y="3546410"/>
            <a:ext cx="11202057" cy="34778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a:solidFill>
                  <a:srgbClr val="FFC000"/>
                </a:solidFill>
                <a:latin typeface="Times New Roman"/>
                <a:ea typeface="Aptos"/>
                <a:cs typeface="Aptos"/>
              </a:rPr>
              <a:t>SMALLPOX BLANKETS</a:t>
            </a:r>
            <a:r>
              <a:rPr lang="en-US" sz="1600" b="1">
                <a:solidFill>
                  <a:schemeClr val="bg1"/>
                </a:solidFill>
                <a:latin typeface="WordVisi_MSFontService"/>
                <a:ea typeface="Aptos"/>
                <a:cs typeface="Aptos"/>
              </a:rPr>
              <a:t>:</a:t>
            </a:r>
            <a:r>
              <a:rPr lang="en-US" sz="1600" b="1">
                <a:solidFill>
                  <a:schemeClr val="bg1"/>
                </a:solidFill>
                <a:latin typeface="WordVisi_MSFontService"/>
                <a:ea typeface="+mn-lt"/>
                <a:cs typeface="+mn-lt"/>
              </a:rPr>
              <a:t> </a:t>
            </a:r>
            <a:r>
              <a:rPr lang="en-US" sz="1600" b="1">
                <a:solidFill>
                  <a:schemeClr val="bg1"/>
                </a:solidFill>
                <a:ea typeface="+mn-lt"/>
                <a:cs typeface="+mn-lt"/>
              </a:rPr>
              <a:t>Smallpox wasn’t introduced to North American peoples until the 16</a:t>
            </a:r>
            <a:r>
              <a:rPr lang="en-US" sz="1100" b="1" baseline="30000">
                <a:solidFill>
                  <a:schemeClr val="bg1"/>
                </a:solidFill>
                <a:ea typeface="+mn-lt"/>
                <a:cs typeface="+mn-lt"/>
              </a:rPr>
              <a:t>th</a:t>
            </a:r>
            <a:r>
              <a:rPr lang="en-US" sz="1600" b="1">
                <a:solidFill>
                  <a:schemeClr val="bg1"/>
                </a:solidFill>
                <a:ea typeface="+mn-lt"/>
                <a:cs typeface="+mn-lt"/>
              </a:rPr>
              <a:t> century when British and French colonizers arrived to our shores. With no contact prior to this, this meant that Indigenous Peoples had no tolerance or immunity to the virus and </a:t>
            </a:r>
            <a:r>
              <a:rPr lang="en-US" sz="1600" b="1" i="0">
                <a:solidFill>
                  <a:schemeClr val="bg1"/>
                </a:solidFill>
                <a:ea typeface="+mn-lt"/>
                <a:cs typeface="+mn-lt"/>
              </a:rPr>
              <a:t>the </a:t>
            </a:r>
            <a:r>
              <a:rPr lang="en-US" sz="1600" b="1">
                <a:solidFill>
                  <a:schemeClr val="bg1"/>
                </a:solidFill>
                <a:ea typeface="+mn-lt"/>
                <a:cs typeface="+mn-lt"/>
              </a:rPr>
              <a:t>infection rate and death toll were </a:t>
            </a:r>
            <a:r>
              <a:rPr lang="en-US" sz="1600" b="1" err="1">
                <a:solidFill>
                  <a:schemeClr val="bg1"/>
                </a:solidFill>
                <a:ea typeface="+mn-lt"/>
                <a:cs typeface="+mn-lt"/>
              </a:rPr>
              <a:t>devestating</a:t>
            </a:r>
            <a:r>
              <a:rPr lang="en-US" sz="1600" b="1">
                <a:solidFill>
                  <a:schemeClr val="bg1"/>
                </a:solidFill>
                <a:ea typeface="+mn-lt"/>
                <a:cs typeface="+mn-lt"/>
              </a:rPr>
              <a:t>. With trade being widely used between the colonies and Indigenous, the virus spread very quickly.</a:t>
            </a:r>
          </a:p>
          <a:p>
            <a:r>
              <a:rPr lang="en-US" sz="1600" b="1">
                <a:solidFill>
                  <a:schemeClr val="bg1"/>
                </a:solidFill>
                <a:ea typeface="+mn-lt"/>
                <a:cs typeface="+mn-lt"/>
              </a:rPr>
              <a:t>Although prior infection was indirect, it wasn’t weaponized until 1763 when the British used blankets exposed to smallpox as germ warfare in an attempt to subdue the First Nations resistance led by </a:t>
            </a:r>
            <a:r>
              <a:rPr lang="en-US" sz="1600" b="1" err="1">
                <a:solidFill>
                  <a:schemeClr val="bg1"/>
                </a:solidFill>
                <a:ea typeface="+mn-lt"/>
                <a:cs typeface="+mn-lt"/>
              </a:rPr>
              <a:t>Obwandiyag</a:t>
            </a:r>
            <a:r>
              <a:rPr lang="en-US" sz="1600" b="1">
                <a:solidFill>
                  <a:schemeClr val="bg1"/>
                </a:solidFill>
                <a:ea typeface="+mn-lt"/>
                <a:cs typeface="+mn-lt"/>
              </a:rPr>
              <a:t> (Pontiac). This subsequently backfired as in  1775, during the American Revolution, the American Troops were exposed to the virus while besieging Quebec City.</a:t>
            </a:r>
          </a:p>
          <a:p>
            <a:endParaRPr lang="en-US" sz="1600" b="1">
              <a:solidFill>
                <a:schemeClr val="bg1"/>
              </a:solidFill>
              <a:ea typeface="+mn-lt"/>
              <a:cs typeface="+mn-lt"/>
            </a:endParaRPr>
          </a:p>
          <a:p>
            <a:pPr algn="r"/>
            <a:r>
              <a:rPr lang="en-US" sz="1600" b="1">
                <a:solidFill>
                  <a:schemeClr val="bg1"/>
                </a:solidFill>
                <a:ea typeface="+mn-lt"/>
                <a:cs typeface="+mn-lt"/>
              </a:rPr>
              <a:t>If you want to know more click </a:t>
            </a:r>
            <a:r>
              <a:rPr lang="en-US" sz="1600" b="1" u="sng">
                <a:solidFill>
                  <a:schemeClr val="bg1"/>
                </a:solidFill>
                <a:ea typeface="+mn-lt"/>
                <a:cs typeface="+mn-lt"/>
                <a:hlinkClick r:id="rId3">
                  <a:extLst>
                    <a:ext uri="{A12FA001-AC4F-418D-AE19-62706E023703}">
                      <ahyp:hlinkClr xmlns:ahyp="http://schemas.microsoft.com/office/drawing/2018/hyperlinkcolor" val="tx"/>
                    </a:ext>
                  </a:extLst>
                </a:hlinkClick>
              </a:rPr>
              <a:t>here</a:t>
            </a:r>
            <a:r>
              <a:rPr lang="en-US" sz="1600" b="1">
                <a:solidFill>
                  <a:schemeClr val="bg1"/>
                </a:solidFill>
                <a:ea typeface="+mn-lt"/>
                <a:cs typeface="+mn-lt"/>
              </a:rPr>
              <a:t>.</a:t>
            </a:r>
            <a:endParaRPr lang="en-US" sz="1600">
              <a:solidFill>
                <a:schemeClr val="bg1"/>
              </a:solidFill>
              <a:ea typeface="+mn-lt"/>
              <a:cs typeface="+mn-lt"/>
            </a:endParaRPr>
          </a:p>
          <a:p>
            <a:endParaRPr lang="en-US" sz="1600" b="1">
              <a:solidFill>
                <a:schemeClr val="bg1"/>
              </a:solidFill>
              <a:latin typeface="WordVisi_MSFontService"/>
            </a:endParaRPr>
          </a:p>
          <a:p>
            <a:endParaRPr lang="en-US" sz="1600" b="1">
              <a:solidFill>
                <a:schemeClr val="bg1"/>
              </a:solidFill>
              <a:latin typeface="WordVisi_MSFontService"/>
              <a:ea typeface="Calibri"/>
              <a:cs typeface="Calibri"/>
            </a:endParaRPr>
          </a:p>
          <a:p>
            <a:endParaRPr lang="en-US" sz="1600" b="1">
              <a:solidFill>
                <a:schemeClr val="bg1"/>
              </a:solidFill>
              <a:latin typeface="Calibri"/>
              <a:ea typeface="+mn-lt"/>
              <a:cs typeface="+mn-lt"/>
            </a:endParaRPr>
          </a:p>
          <a:p>
            <a:endParaRPr lang="en-US" sz="1600" b="1">
              <a:solidFill>
                <a:schemeClr val="bg1"/>
              </a:solidFill>
              <a:latin typeface="WordVisi_MSFontService"/>
            </a:endParaRPr>
          </a:p>
        </p:txBody>
      </p:sp>
      <p:sp>
        <p:nvSpPr>
          <p:cNvPr id="8" name="TextBox 7">
            <a:extLst>
              <a:ext uri="{FF2B5EF4-FFF2-40B4-BE49-F238E27FC236}">
                <a16:creationId xmlns:a16="http://schemas.microsoft.com/office/drawing/2014/main" id="{5F2EB6BB-17A0-D90F-0022-9FD5250B518B}"/>
              </a:ext>
            </a:extLst>
          </p:cNvPr>
          <p:cNvSpPr txBox="1"/>
          <p:nvPr/>
        </p:nvSpPr>
        <p:spPr>
          <a:xfrm>
            <a:off x="3811645" y="358288"/>
            <a:ext cx="4279539" cy="1015663"/>
          </a:xfrm>
          <a:prstGeom prst="rect">
            <a:avLst/>
          </a:prstGeom>
          <a:noFill/>
        </p:spPr>
        <p:txBody>
          <a:bodyPr wrap="square" rtlCol="0">
            <a:spAutoFit/>
          </a:bodyPr>
          <a:lstStyle/>
          <a:p>
            <a:r>
              <a:rPr lang="en-CA" sz="6000">
                <a:solidFill>
                  <a:prstClr val="white"/>
                </a:solidFill>
                <a:latin typeface="Impact" panose="020B0806030902050204" pitchFamily="34" charset="0"/>
                <a:ea typeface="+mj-ea"/>
                <a:cs typeface="+mj-cs"/>
              </a:rPr>
              <a:t>Needed for</a:t>
            </a:r>
            <a:endParaRPr lang="en-CA"/>
          </a:p>
        </p:txBody>
      </p:sp>
      <p:sp>
        <p:nvSpPr>
          <p:cNvPr id="16" name="TextBox 15">
            <a:extLst>
              <a:ext uri="{FF2B5EF4-FFF2-40B4-BE49-F238E27FC236}">
                <a16:creationId xmlns:a16="http://schemas.microsoft.com/office/drawing/2014/main" id="{398B8B7D-6045-3A54-52FA-5E21B860B95A}"/>
              </a:ext>
            </a:extLst>
          </p:cNvPr>
          <p:cNvSpPr txBox="1"/>
          <p:nvPr/>
        </p:nvSpPr>
        <p:spPr>
          <a:xfrm>
            <a:off x="491753" y="6275949"/>
            <a:ext cx="3121016"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Suicide Rates</a:t>
            </a:r>
          </a:p>
        </p:txBody>
      </p:sp>
      <p:sp>
        <p:nvSpPr>
          <p:cNvPr id="18" name="TextBox 17">
            <a:extLst>
              <a:ext uri="{FF2B5EF4-FFF2-40B4-BE49-F238E27FC236}">
                <a16:creationId xmlns:a16="http://schemas.microsoft.com/office/drawing/2014/main" id="{D7A868B3-922F-FF6B-E255-ECAA35DE792D}"/>
              </a:ext>
            </a:extLst>
          </p:cNvPr>
          <p:cNvSpPr txBox="1"/>
          <p:nvPr/>
        </p:nvSpPr>
        <p:spPr>
          <a:xfrm>
            <a:off x="4822131" y="7166126"/>
            <a:ext cx="2635668" cy="523220"/>
          </a:xfrm>
          <a:prstGeom prst="rect">
            <a:avLst/>
          </a:prstGeom>
          <a:noFill/>
        </p:spPr>
        <p:txBody>
          <a:bodyPr wrap="square" lIns="91440" tIns="45720" rIns="91440" bIns="45720" anchor="t">
            <a:spAutoFit/>
          </a:bodyPr>
          <a:lstStyle/>
          <a:p>
            <a:r>
              <a:rPr lang="en-US" sz="2800" b="1">
                <a:solidFill>
                  <a:schemeClr val="bg1"/>
                </a:solidFill>
                <a:latin typeface="WordVisi_MSFontService"/>
              </a:rPr>
              <a:t>Food Disparity</a:t>
            </a:r>
            <a:endParaRPr lang="en-US">
              <a:solidFill>
                <a:schemeClr val="bg1"/>
              </a:solidFill>
            </a:endParaRPr>
          </a:p>
        </p:txBody>
      </p:sp>
      <p:sp>
        <p:nvSpPr>
          <p:cNvPr id="14" name="TextBox 13">
            <a:extLst>
              <a:ext uri="{FF2B5EF4-FFF2-40B4-BE49-F238E27FC236}">
                <a16:creationId xmlns:a16="http://schemas.microsoft.com/office/drawing/2014/main" id="{05E2E872-C41A-0DD4-1B83-A3A444DF55BC}"/>
              </a:ext>
            </a:extLst>
          </p:cNvPr>
          <p:cNvSpPr txBox="1"/>
          <p:nvPr/>
        </p:nvSpPr>
        <p:spPr>
          <a:xfrm>
            <a:off x="543414" y="7163203"/>
            <a:ext cx="1842406" cy="523220"/>
          </a:xfrm>
          <a:prstGeom prst="rect">
            <a:avLst/>
          </a:prstGeom>
          <a:noFill/>
        </p:spPr>
        <p:txBody>
          <a:bodyPr wrap="square" lIns="91440" tIns="45720" rIns="91440" bIns="45720" anchor="t">
            <a:spAutoFit/>
          </a:bodyPr>
          <a:lstStyle/>
          <a:p>
            <a:r>
              <a:rPr lang="en-US" sz="2800" b="1">
                <a:solidFill>
                  <a:srgbClr val="FFB061"/>
                </a:solidFill>
                <a:latin typeface="WordVisi_MSFontService"/>
              </a:rPr>
              <a:t>60's Scoop</a:t>
            </a:r>
            <a:endParaRPr lang="en-US">
              <a:solidFill>
                <a:srgbClr val="FFB061"/>
              </a:solidFill>
            </a:endParaRPr>
          </a:p>
        </p:txBody>
      </p:sp>
      <p:sp>
        <p:nvSpPr>
          <p:cNvPr id="20" name="TextBox 19">
            <a:extLst>
              <a:ext uri="{FF2B5EF4-FFF2-40B4-BE49-F238E27FC236}">
                <a16:creationId xmlns:a16="http://schemas.microsoft.com/office/drawing/2014/main" id="{7D0CF19F-1F9E-626F-6BE1-402EEA1561DE}"/>
              </a:ext>
            </a:extLst>
          </p:cNvPr>
          <p:cNvSpPr txBox="1"/>
          <p:nvPr/>
        </p:nvSpPr>
        <p:spPr>
          <a:xfrm>
            <a:off x="9217486" y="7159216"/>
            <a:ext cx="2481378" cy="523220"/>
          </a:xfrm>
          <a:prstGeom prst="rect">
            <a:avLst/>
          </a:prstGeom>
          <a:noFill/>
        </p:spPr>
        <p:txBody>
          <a:bodyPr wrap="square" lIns="91440" tIns="45720" rIns="91440" bIns="45720" anchor="t">
            <a:spAutoFit/>
          </a:bodyPr>
          <a:lstStyle/>
          <a:p>
            <a:r>
              <a:rPr lang="en-US" sz="2800" b="1" i="0">
                <a:solidFill>
                  <a:schemeClr val="bg1"/>
                </a:solidFill>
                <a:effectLst/>
                <a:latin typeface="WordVisi_MSFontService"/>
              </a:rPr>
              <a:t>The Indian Act</a:t>
            </a:r>
            <a:endParaRPr lang="en-CA" sz="2800">
              <a:solidFill>
                <a:schemeClr val="bg1"/>
              </a:solidFill>
              <a:ea typeface="Calibri"/>
              <a:cs typeface="Calibri"/>
            </a:endParaRPr>
          </a:p>
        </p:txBody>
      </p:sp>
      <p:sp>
        <p:nvSpPr>
          <p:cNvPr id="6" name="TextBox 5">
            <a:extLst>
              <a:ext uri="{FF2B5EF4-FFF2-40B4-BE49-F238E27FC236}">
                <a16:creationId xmlns:a16="http://schemas.microsoft.com/office/drawing/2014/main" id="{9B1596D8-9C6A-1F1C-3B53-165D9352F2E3}"/>
              </a:ext>
            </a:extLst>
          </p:cNvPr>
          <p:cNvSpPr txBox="1"/>
          <p:nvPr/>
        </p:nvSpPr>
        <p:spPr>
          <a:xfrm>
            <a:off x="4597500" y="6281413"/>
            <a:ext cx="3010619" cy="523220"/>
          </a:xfrm>
          <a:prstGeom prst="rect">
            <a:avLst/>
          </a:prstGeom>
          <a:noFill/>
        </p:spPr>
        <p:txBody>
          <a:bodyPr wrap="square" lIns="91440" tIns="45720" rIns="91440" bIns="45720" anchor="t">
            <a:spAutoFit/>
          </a:bodyPr>
          <a:lstStyle/>
          <a:p>
            <a:r>
              <a:rPr lang="en-US" sz="2800" b="1">
                <a:solidFill>
                  <a:schemeClr val="bg1"/>
                </a:solidFill>
                <a:latin typeface="WordVisi_MSFontService"/>
                <a:ea typeface="Calibri"/>
                <a:cs typeface="Calibri"/>
              </a:rPr>
              <a:t>Smallpox Blankets</a:t>
            </a:r>
          </a:p>
        </p:txBody>
      </p:sp>
      <p:sp>
        <p:nvSpPr>
          <p:cNvPr id="23" name="TextBox 22">
            <a:extLst>
              <a:ext uri="{FF2B5EF4-FFF2-40B4-BE49-F238E27FC236}">
                <a16:creationId xmlns:a16="http://schemas.microsoft.com/office/drawing/2014/main" id="{6707B373-FBE2-0C47-6A31-FF2B5C2DF4B2}"/>
              </a:ext>
            </a:extLst>
          </p:cNvPr>
          <p:cNvSpPr txBox="1"/>
          <p:nvPr/>
        </p:nvSpPr>
        <p:spPr>
          <a:xfrm>
            <a:off x="8651915" y="6267034"/>
            <a:ext cx="3053752" cy="537597"/>
          </a:xfrm>
          <a:prstGeom prst="rect">
            <a:avLst/>
          </a:prstGeom>
          <a:noFill/>
        </p:spPr>
        <p:txBody>
          <a:bodyPr wrap="square" lIns="91440" tIns="45720" rIns="91440" bIns="45720" anchor="t">
            <a:spAutoFit/>
          </a:bodyPr>
          <a:lstStyle/>
          <a:p>
            <a:r>
              <a:rPr lang="en-US" sz="2800" b="1">
                <a:solidFill>
                  <a:srgbClr val="FFB061"/>
                </a:solidFill>
                <a:ea typeface="+mn-lt"/>
                <a:cs typeface="+mn-lt"/>
              </a:rPr>
              <a:t>Incarceration Rates</a:t>
            </a:r>
            <a:endParaRPr lang="en-US">
              <a:ea typeface="+mn-lt"/>
              <a:cs typeface="+mn-lt"/>
            </a:endParaRPr>
          </a:p>
        </p:txBody>
      </p:sp>
    </p:spTree>
    <p:extLst>
      <p:ext uri="{BB962C8B-B14F-4D97-AF65-F5344CB8AC3E}">
        <p14:creationId xmlns:p14="http://schemas.microsoft.com/office/powerpoint/2010/main" val="40104175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37E6B7A8E2E064DB0AA68433F40AFBB" ma:contentTypeVersion="16" ma:contentTypeDescription="Create a new document." ma:contentTypeScope="" ma:versionID="0dc577a74af0d0ad37f01fb24b8cee55">
  <xsd:schema xmlns:xsd="http://www.w3.org/2001/XMLSchema" xmlns:xs="http://www.w3.org/2001/XMLSchema" xmlns:p="http://schemas.microsoft.com/office/2006/metadata/properties" xmlns:ns3="21bcae83-d9c1-481e-8a28-e0d2eeccce05" xmlns:ns4="5ba0cd86-a46c-43d8-b510-518129b9e876" targetNamespace="http://schemas.microsoft.com/office/2006/metadata/properties" ma:root="true" ma:fieldsID="8d0d6893bef9576ca467cfe524adb24b" ns3:_="" ns4:_="">
    <xsd:import namespace="21bcae83-d9c1-481e-8a28-e0d2eeccce05"/>
    <xsd:import namespace="5ba0cd86-a46c-43d8-b510-518129b9e876"/>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ObjectDetectorVersions" minOccurs="0"/>
                <xsd:element ref="ns3:_activity" minOccurs="0"/>
                <xsd:element ref="ns3:MediaServiceSearchProperties" minOccurs="0"/>
                <xsd:element ref="ns3:MediaServiceDateTaken" minOccurs="0"/>
                <xsd:element ref="ns3:MediaServiceSystemTags" minOccurs="0"/>
                <xsd:element ref="ns3:MediaServiceGenerationTime" minOccurs="0"/>
                <xsd:element ref="ns3:MediaServiceEventHashCode" minOccurs="0"/>
                <xsd:element ref="ns3:MediaLengthInSecond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bcae83-d9c1-481e-8a28-e0d2eeccce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_activity" ma:index="16" nillable="true" ma:displayName="_activity" ma:hidden="true" ma:internalName="_activity">
      <xsd:simpleType>
        <xsd:restriction base="dms:Note"/>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SystemTags" ma:index="19" nillable="true" ma:displayName="MediaServiceSystemTags" ma:hidden="true" ma:internalName="MediaServiceSystemTags" ma:readOnly="true">
      <xsd:simpleType>
        <xsd:restriction base="dms:Note"/>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OCR" ma:index="23"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ba0cd86-a46c-43d8-b510-518129b9e87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21bcae83-d9c1-481e-8a28-e0d2eeccce05" xsi:nil="true"/>
  </documentManagement>
</p:properties>
</file>

<file path=customXml/itemProps1.xml><?xml version="1.0" encoding="utf-8"?>
<ds:datastoreItem xmlns:ds="http://schemas.openxmlformats.org/officeDocument/2006/customXml" ds:itemID="{59C1B2C8-CEA9-479C-8221-EA7C88208C4A}">
  <ds:schemaRefs>
    <ds:schemaRef ds:uri="http://schemas.microsoft.com/sharepoint/v3/contenttype/forms"/>
  </ds:schemaRefs>
</ds:datastoreItem>
</file>

<file path=customXml/itemProps2.xml><?xml version="1.0" encoding="utf-8"?>
<ds:datastoreItem xmlns:ds="http://schemas.openxmlformats.org/officeDocument/2006/customXml" ds:itemID="{99ED3CC4-AFAD-44DA-B015-050B974695DE}">
  <ds:schemaRefs>
    <ds:schemaRef ds:uri="http://schemas.microsoft.com/office/2006/metadata/contentType"/>
    <ds:schemaRef ds:uri="http://schemas.microsoft.com/office/2006/metadata/properties/metaAttributes"/>
    <ds:schemaRef ds:uri="http://www.w3.org/2000/xmlns/"/>
    <ds:schemaRef ds:uri="http://www.w3.org/2001/XMLSchema"/>
    <ds:schemaRef ds:uri="21bcae83-d9c1-481e-8a28-e0d2eeccce05"/>
    <ds:schemaRef ds:uri="5ba0cd86-a46c-43d8-b510-518129b9e876"/>
  </ds:schemaRefs>
</ds:datastoreItem>
</file>

<file path=customXml/itemProps3.xml><?xml version="1.0" encoding="utf-8"?>
<ds:datastoreItem xmlns:ds="http://schemas.openxmlformats.org/officeDocument/2006/customXml" ds:itemID="{08B48E70-3623-4E90-89A0-58B2EEBF333B}">
  <ds:schemaRefs>
    <ds:schemaRef ds:uri="http://schemas.microsoft.com/office/2006/metadata/properties"/>
    <ds:schemaRef ds:uri="http://www.w3.org/2000/xmlns/"/>
    <ds:schemaRef ds:uri="21bcae83-d9c1-481e-8a28-e0d2eeccce05"/>
    <ds:schemaRef ds:uri="http://www.w3.org/2001/XMLSchema-instance"/>
  </ds:schemaRefs>
</ds:datastoreItem>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Widescreen</PresentationFormat>
  <Slides>18</Slides>
  <Notes>0</Notes>
  <HiddenSlides>0</HiddenSlide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Truth and Reconciliation</vt:lpstr>
      <vt:lpstr>Truth and Reconciliation</vt:lpstr>
      <vt:lpstr>Truth and Reconciliation</vt:lpstr>
      <vt:lpstr>Truth and Reconciliation</vt:lpstr>
      <vt:lpstr>Truth and Reconciliation</vt:lpstr>
      <vt:lpstr>Truth and Reconciliation</vt:lpstr>
      <vt:lpstr>Truth and Reconciliation</vt:lpstr>
      <vt:lpstr>Truth and Reconciliation</vt:lpstr>
      <vt:lpstr>Truth and Reconciliation</vt:lpstr>
      <vt:lpstr>Truth and Reconciliation</vt:lpstr>
      <vt:lpstr>Truth and Reconciliation</vt:lpstr>
      <vt:lpstr>Truth and Reconciliation</vt:lpstr>
      <vt:lpstr>Truth and Reconciliation</vt:lpstr>
      <vt:lpstr>Truth and Reconciliation</vt:lpstr>
      <vt:lpstr>Truth and Reconciliation</vt:lpstr>
      <vt:lpstr>Truth and Reconciliation</vt:lpstr>
      <vt:lpstr>Truth and Reconciliation</vt:lpstr>
      <vt:lpstr>Truth and Reconciliation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Truth and Reconciliation</dc:title>
  <dc:creator>Lorenzo Gionet</dc:creator>
  <cp:lastModifiedBy>Lorenzo Gionet</cp:lastModifiedBy>
  <cp:revision>2</cp:revision>
  <dcterms:created xsi:type="dcterms:W3CDTF">2024-09-30T14:38:32Z</dcterms:created>
  <dcterms:modified xsi:type="dcterms:W3CDTF">2025-08-17T18:46:18Z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0x010100437E6B7A8E2E064DB0AA68433F40AFBB</vt:lpwstr>
  </property>
</Properties>
</file>